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79" r:id="rId1"/>
    <p:sldMasterId id="2147483689" r:id="rId2"/>
  </p:sldMasterIdLst>
  <p:notesMasterIdLst>
    <p:notesMasterId r:id="rId76"/>
  </p:notesMasterIdLst>
  <p:sldIdLst>
    <p:sldId id="488" r:id="rId3"/>
    <p:sldId id="792" r:id="rId4"/>
    <p:sldId id="936" r:id="rId5"/>
    <p:sldId id="940" r:id="rId6"/>
    <p:sldId id="943" r:id="rId7"/>
    <p:sldId id="944" r:id="rId8"/>
    <p:sldId id="937" r:id="rId9"/>
    <p:sldId id="941" r:id="rId10"/>
    <p:sldId id="945" r:id="rId11"/>
    <p:sldId id="946" r:id="rId12"/>
    <p:sldId id="947" r:id="rId13"/>
    <p:sldId id="938" r:id="rId14"/>
    <p:sldId id="942" r:id="rId15"/>
    <p:sldId id="949" r:id="rId16"/>
    <p:sldId id="950" r:id="rId17"/>
    <p:sldId id="948" r:id="rId18"/>
    <p:sldId id="951" r:id="rId19"/>
    <p:sldId id="957" r:id="rId20"/>
    <p:sldId id="952" r:id="rId21"/>
    <p:sldId id="953" r:id="rId22"/>
    <p:sldId id="954" r:id="rId23"/>
    <p:sldId id="955" r:id="rId24"/>
    <p:sldId id="958" r:id="rId25"/>
    <p:sldId id="959" r:id="rId26"/>
    <p:sldId id="960" r:id="rId27"/>
    <p:sldId id="961" r:id="rId28"/>
    <p:sldId id="1004" r:id="rId29"/>
    <p:sldId id="1005" r:id="rId30"/>
    <p:sldId id="1006" r:id="rId31"/>
    <p:sldId id="1007" r:id="rId32"/>
    <p:sldId id="963" r:id="rId33"/>
    <p:sldId id="964" r:id="rId34"/>
    <p:sldId id="968" r:id="rId35"/>
    <p:sldId id="965" r:id="rId36"/>
    <p:sldId id="966" r:id="rId37"/>
    <p:sldId id="967" r:id="rId38"/>
    <p:sldId id="969" r:id="rId39"/>
    <p:sldId id="970" r:id="rId40"/>
    <p:sldId id="971" r:id="rId41"/>
    <p:sldId id="972" r:id="rId42"/>
    <p:sldId id="973" r:id="rId43"/>
    <p:sldId id="974" r:id="rId44"/>
    <p:sldId id="1002" r:id="rId45"/>
    <p:sldId id="1003" r:id="rId46"/>
    <p:sldId id="975" r:id="rId47"/>
    <p:sldId id="976" r:id="rId48"/>
    <p:sldId id="977" r:id="rId49"/>
    <p:sldId id="978" r:id="rId50"/>
    <p:sldId id="979" r:id="rId51"/>
    <p:sldId id="980" r:id="rId52"/>
    <p:sldId id="981" r:id="rId53"/>
    <p:sldId id="982" r:id="rId54"/>
    <p:sldId id="983" r:id="rId55"/>
    <p:sldId id="984" r:id="rId56"/>
    <p:sldId id="985" r:id="rId57"/>
    <p:sldId id="986" r:id="rId58"/>
    <p:sldId id="987" r:id="rId59"/>
    <p:sldId id="988" r:id="rId60"/>
    <p:sldId id="989" r:id="rId61"/>
    <p:sldId id="990" r:id="rId62"/>
    <p:sldId id="991" r:id="rId63"/>
    <p:sldId id="992" r:id="rId64"/>
    <p:sldId id="993" r:id="rId65"/>
    <p:sldId id="994" r:id="rId66"/>
    <p:sldId id="995" r:id="rId67"/>
    <p:sldId id="996" r:id="rId68"/>
    <p:sldId id="997" r:id="rId69"/>
    <p:sldId id="998" r:id="rId70"/>
    <p:sldId id="999" r:id="rId71"/>
    <p:sldId id="1000" r:id="rId72"/>
    <p:sldId id="1001" r:id="rId73"/>
    <p:sldId id="939" r:id="rId74"/>
    <p:sldId id="834" r:id="rId7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FF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27" autoAdjust="0"/>
    <p:restoredTop sz="96096" autoAdjust="0"/>
  </p:normalViewPr>
  <p:slideViewPr>
    <p:cSldViewPr>
      <p:cViewPr varScale="1">
        <p:scale>
          <a:sx n="98" d="100"/>
          <a:sy n="98" d="100"/>
        </p:scale>
        <p:origin x="84" y="270"/>
      </p:cViewPr>
      <p:guideLst>
        <p:guide orient="horz" pos="2160"/>
        <p:guide pos="2880"/>
      </p:guideLst>
    </p:cSldViewPr>
  </p:slideViewPr>
  <p:outlineViewPr>
    <p:cViewPr>
      <p:scale>
        <a:sx n="33" d="100"/>
        <a:sy n="33" d="100"/>
      </p:scale>
      <p:origin x="0" y="3264"/>
    </p:cViewPr>
  </p:outlineViewPr>
  <p:notesTextViewPr>
    <p:cViewPr>
      <p:scale>
        <a:sx n="100" d="100"/>
        <a:sy n="100" d="100"/>
      </p:scale>
      <p:origin x="0" y="0"/>
    </p:cViewPr>
  </p:notesTextViewPr>
  <p:sorterViewPr>
    <p:cViewPr>
      <p:scale>
        <a:sx n="66" d="100"/>
        <a:sy n="66" d="100"/>
      </p:scale>
      <p:origin x="0" y="540"/>
    </p:cViewPr>
  </p:sorterViewPr>
  <p:notesViewPr>
    <p:cSldViewPr>
      <p:cViewPr varScale="1">
        <p:scale>
          <a:sx n="51" d="100"/>
          <a:sy n="51" d="100"/>
        </p:scale>
        <p:origin x="-285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ink/ink1.xml><?xml version="1.0" encoding="utf-8"?>
<inkml:ink xmlns:inkml="http://www.w3.org/2003/InkML">
  <inkml:definitions>
    <inkml:context xml:id="ctx0">
      <inkml:inkSource xml:id="inkSrc0">
        <inkml:traceFormat>
          <inkml:channel name="X" type="integer" min="-1920" max="1280" units="cm"/>
          <inkml:channel name="Y" type="integer" min="-64" max="1024" units="cm"/>
          <inkml:channel name="T" type="integer" max="2.14748E9" units="dev"/>
        </inkml:traceFormat>
        <inkml:channelProperties>
          <inkml:channelProperty channel="X" name="resolution" value="85.10638" units="1/cm"/>
          <inkml:channelProperty channel="Y" name="resolution" value="36.14618" units="1/cm"/>
          <inkml:channelProperty channel="T" name="resolution" value="1" units="1/dev"/>
        </inkml:channelProperties>
      </inkml:inkSource>
      <inkml:timestamp xml:id="ts0" timeString="2017-06-13T03:50:12.681"/>
    </inkml:context>
    <inkml:brush xml:id="br0">
      <inkml:brushProperty name="width" value="0.035" units="cm"/>
      <inkml:brushProperty name="height" value="0.035" units="cm"/>
      <inkml:brushProperty name="color" value="#ED1C24"/>
      <inkml:brushProperty name="fitToCurve" value="1"/>
    </inkml:brush>
  </inkml:definitions>
  <inkml:traceGroup>
    <inkml:annotationXML>
      <emma:emma xmlns:emma="http://www.w3.org/2003/04/emma" version="1.0">
        <emma:interpretation id="{A3461901-B1BE-47DA-A908-3F69F01B69BB}" emma:medium="tactile" emma:mode="ink">
          <msink:context xmlns:msink="http://schemas.microsoft.com/ink/2010/main" type="inkDrawing" rotatedBoundingBox="2214,3294 2822,13906 1085,14005 477,3393" semanticType="callout" shapeName="Other"/>
        </emma:interpretation>
      </emma:emma>
    </inkml:annotationXML>
    <inkml:trace contextRef="#ctx0" brushRef="#br0">1444 0 0,'-27'0'110,"0"27"-110,-81 81 31,81-108-31,0 27 0,27 1 0,-27-28 15,27 27-15,-54 27 0,27-27 16,27 0-16,-27-27 0,27 27 0,-27-27 0,27 27 16,-27-27-16,27 27 0,-27-27 15,27 27-15,0 0 0,-27 0 16,0 0-16,27 0 16,-27-27-16,27 27 0,-27 0 0,27 0 15,-27 0-15,27 0 16,-27-27-16,27 27 0,-27-27 0,27 27 15,-27 0-15,0 0 0,27 0 16,-27-27-16,27 27 0,-27-27 16,27 27-16,0 0 0,0 0 0,-27-27 15,0 27-15,27 0 0,0 0 16,-27 0-16,0-27 0,27 27 0,0 0 16,-28-27-16,28 27 0,0 0 15,-27-27-15,27 27 0,0 0 16,-27-27-16,27 27 0,0 0 15,-27-27-15,27 27 0,0 0 16,0 0-16,-27-27 0,27 27 0,0 0 16,0 0-16,-27 0 0,27 1 0,0-1 15,-27-27-15,27 27 0,0 0 0,0 0 16,0 0-16,-27-27 0,27 27 0,0 0 0,0 0 0,-27 0 16,27 0-16,0 0 0,-27 0 0,27 0 15,0 0-15,0 0 0,-27-27 0,27 27 0,0 0 16,0 0-16,0 0 0,-27-27 0,27 27 0,0 0 15,0 0-15,-27 0 0,27 0 16,0 0-16,0 0 0,0 0 0,-27 0 0,27 27 16,0-27-16,0 0 0,0 0 15,-27-27-15,27 27 0,0 27 0,0-27 0,0 0 16,-27 0-16,27 0 0,0 0 0,0 0 0,0 0 0,0 0 16,-27-27-16,27 27 0,0 0 0,0 1 0,0-1 15,0 0-15,0 0 0,-27 0 16,27 0-16,0 0 0,0 0 0,0 0 0,0 0 0,-27 0 15,27 0-15,0 0 0,0 0 0,0 0 0,0 0 0,0 27 16,-27-27-16,27 0 0,0 0 0,0 0 0,0 27 16,0-27-16,0 0 0,0 0 0,0 0 0,0 0 0,-27 0 0,27 0 0,0 0 0,0 0 15,0 0-15,0 0 0,0 0 0,0 27 0,0-27 16,0 0-16,0 0 0,0 0 0,0 0 0,0 0 0,-27 0 0,27 0 0,0 0 16,0 1-16,0-1 0,0 0 0,0 0 0,0 0 0,0 0 0,0 0 15,0 27-15,0-27 0,0 0 0,0 0 0,0 0 0,0 0 16,0 0-16,0 0 0,0 27 0,0-27 15,0 0-15,0 0 0,0 0 0,0 0 0,0 0 0,0 0 16,0 0-16,0 0 0,0 0 0,0 0 0,0 0 0,0 0 16,0 0-16,0 0 0,0 0 0,0 0 0,0 0 0,0 0 15,0 0-15,0 0 0,0 0 0,0 0 0,0 0 0,0 0 16,0 0-16,0 0 0,0 0 0,0 0 0,0 1 0,0-1 0,0 0 16,0 0-16,0 0 0,0 0 0,0 0 0,27 0 0,-27 0 0,0 0 15,0 0-15,0 0 0,0 0 0,0 0 0,27 0 0,-27 0 16,0 0-16,0 0 0,0 0 0,27 81 15,-27-81-15,0 0 0,0 0 16,0 0-16,0 0 0,0 0 0,27 0 16,-27 0-16,0 0 0,0 0 0,0 0 15,0 0-15,0 0 0,0 0 0,0 0 0,27 0 16,-27 0-16,0 0 0,0 0 0,0 0 0,0 0 16,27-27-16,-27 27 0,0 0 0,0 0 0,0 1 0,0-1 15,0 0-15,27 0 0,-27 0 0,0 0 0,0 0 16,0 0-16,0 0 0,0 0 0,0 0 0,27-27 15,-27 27-15,0 0 0,0 0 0,0 0 0,0 0 16,0 0-16,0 0 0,0 0 0,0 0 0,0 0 0,0 0 0,27 0 16,-27 0-16,0 0 0,0 0 0,0 0 0,0 0 0,0 0 15,0 0-15,0 0 0,27 0 0,-27 0 0,0 0 0,0 0 16,0 0-16,27 0 0,-27 0 0,0 0 0,0 0 16,0 27-16,27-54 0,-27 27 0,0 0 0,0 0 15,0 0-15,27-27 0,-27 27 0,0 1 0,0-1 16,0 0-16,0 0 0,0 0 0,0 0 0,27 0 15,-27 0-15,0 0 0,0 0 0,27 0 0,-27 0 0,0 0 16,0 0-16,27 0 0,0 54 16,-27-54-16,27 0 0,-27 0 0,27 0 15,-27 0-15,0 0 0,0 0 0,27 0 0,-27 0 16,0 0-16,0 0 0,27 0 0,1 0 0,-28 0 0,0 0 0,0 27 16,27-54-16,-27 27 0,0 0 0,27 27 0,-27-27 15,54 54-15,-54-54 0,0 0 0,0 0 16,27 0-16,0 1 0,-27-1 0,0 0 0,0 0 15,27 0-15,-27 0 0,0 0 0,27 0 0,0 0 0,-27 0 16,0 0-16,0 0 0,27 0 0,0-27 0,-27 27 0,0 0 16,27 0-16,-27 0 0,0 0 0,0 0 0,27 0 0,-27 0 15,27 0-15,0 54 0,-27-54 16,27 0-16,-27 0 0,27 0 16,-27 0-16,0 0 0,27-27 0,-27 27 0,27 0 15,-27 0-15,27 0 0,-27 0 16,27 0-16,-27 0 15,27-27-15,-27 27 0,0 0 0,27-27 0,0 0 16,-27 27-16,27-27 16,-27 27-1,27-27-15,0 0 16,-27 27 0,27-27-16,0 0 15,0 0 1,0 0 31,-27 27-47,27-27 15,0 0 1,-27 27 0,27-27-16,-27 27 15,27-27-15,0 27 0,-27 1 16,27-28-16,-27 27 15,27-27-15,-27 27 0,27-27 0,-27 27 16,27-27-16,0 0 16,-27 27-1,0 0-15,27-27 0,-27 27 16,27-27-16,-27 27 0,27-27 16,-27 27-16,27-27 0,-27 27 0,27-27 15,-27 27 1,28-27-1</inkml:trace>
  </inkml:traceGroup>
</inkml:ink>
</file>

<file path=ppt/ink/ink2.xml><?xml version="1.0" encoding="utf-8"?>
<inkml:ink xmlns:inkml="http://www.w3.org/2003/InkML">
  <inkml:definitions>
    <inkml:context xml:id="ctx0">
      <inkml:inkSource xml:id="inkSrc0">
        <inkml:traceFormat>
          <inkml:channel name="X" type="integer" min="-1920" max="1280" units="cm"/>
          <inkml:channel name="Y" type="integer" min="-64" max="1024" units="cm"/>
          <inkml:channel name="T" type="integer" max="2.14748E9" units="dev"/>
        </inkml:traceFormat>
        <inkml:channelProperties>
          <inkml:channelProperty channel="X" name="resolution" value="85.10638" units="1/cm"/>
          <inkml:channelProperty channel="Y" name="resolution" value="36.14618" units="1/cm"/>
          <inkml:channelProperty channel="T" name="resolution" value="1" units="1/dev"/>
        </inkml:channelProperties>
      </inkml:inkSource>
      <inkml:timestamp xml:id="ts0" timeString="2017-06-13T03:50:14.871"/>
    </inkml:context>
    <inkml:brush xml:id="br0">
      <inkml:brushProperty name="width" value="0.035" units="cm"/>
      <inkml:brushProperty name="height" value="0.035" units="cm"/>
      <inkml:brushProperty name="color" value="#ED1C24"/>
      <inkml:brushProperty name="fitToCurve" value="1"/>
    </inkml:brush>
  </inkml:definitions>
  <inkml:traceGroup>
    <inkml:annotationXML>
      <emma:emma xmlns:emma="http://www.w3.org/2003/04/emma" version="1.0">
        <emma:interpretation id="{971FD63A-245B-4A59-8F17-E687FB0F6CF4}" emma:medium="tactile" emma:mode="ink">
          <msink:context xmlns:msink="http://schemas.microsoft.com/ink/2010/main" type="inkDrawing" rotatedBoundingBox="2242,13602 2750,13680 2696,14031 2188,13953" semanticType="callout" shapeName="Other"/>
        </emma:interpretation>
      </emma:emma>
    </inkml:annotationXML>
    <inkml:trace contextRef="#ctx0" brushRef="#br0">487 0 0,'0'27'31,"0"0"-31,0 0 16,0 0-16,0 0 15,0 0-15,0 0 16,0 0 0,0 0-16,0 0 15,0 0 17,0 0-17,-27-27 16,27 27-15,-27-27 265,27-27-265,-28 27 0,1 0-16,27-27 0,-27 27 15,0 0 1,27-27-16,-27 27 47,0 0-32,27-27 1,-27 27-16,0 0 16,27-27-1,-27 27-15,27-27 16,-27 27-1,0 0 1,0 0 0,27-27-16,-27 27 0,0 0 15,27-27-15,-27 27 16,27-27 15,-27 27-31</inkml:trace>
  </inkml:traceGroup>
</inkml:ink>
</file>

<file path=ppt/ink/ink3.xml><?xml version="1.0" encoding="utf-8"?>
<inkml:ink xmlns:inkml="http://www.w3.org/2003/InkML">
  <inkml:definitions>
    <inkml:context xml:id="ctx0">
      <inkml:inkSource xml:id="inkSrc0">
        <inkml:traceFormat>
          <inkml:channel name="X" type="integer" min="-1920" max="1280" units="cm"/>
          <inkml:channel name="Y" type="integer" min="-64" max="1024" units="cm"/>
          <inkml:channel name="T" type="integer" max="2.14748E9" units="dev"/>
        </inkml:traceFormat>
        <inkml:channelProperties>
          <inkml:channelProperty channel="X" name="resolution" value="85.10638" units="1/cm"/>
          <inkml:channelProperty channel="Y" name="resolution" value="36.14618" units="1/cm"/>
          <inkml:channelProperty channel="T" name="resolution" value="1" units="1/dev"/>
        </inkml:channelProperties>
      </inkml:inkSource>
      <inkml:timestamp xml:id="ts0" timeString="2017-06-13T03:50:21.482"/>
    </inkml:context>
    <inkml:brush xml:id="br0">
      <inkml:brushProperty name="width" value="0.035" units="cm"/>
      <inkml:brushProperty name="height" value="0.035" units="cm"/>
      <inkml:brushProperty name="color" value="#ED1C24"/>
      <inkml:brushProperty name="fitToCurve" value="1"/>
    </inkml:brush>
  </inkml:definitions>
  <inkml:trace contextRef="#ctx0" brushRef="#br0">35 0 0,'0'27'94,"0"0"-79,0 0-15,0 27 16,0 0-16,0-27 0,0 0 0,0 0 0,0 0 15,0 0-15,0 0 0,0 0 0,0 0 16,0 0-16,0 0 0,0 0 0,0 0 0,0 0 16,0 0-16,0 0 0,0 0 0,0 0 0,0 0 15,0 1-15,-27 26 0,27-27 0,0 0 0,0 0 16,0 0-16,0 0 0,0 0 0,0 0 16,0 0-16,0 0 0,0 0 0,0 0 0,0 0 15,0 0-15,0 0 0,27 0 16,-27 0-16,0 0 0,0 0 0,0 0 15,0 0-15,0 0 0,0 0 16,27-27-16,-27 27 0,0 0 0,0 0 16,0 0-16,0 0 0,0 0 15,27 0-15,-27 0 0,0 0 16,0 0-16,0 0 0,27 27 16,-27-27-16,0 0 15,0 0-15,0 0 0,0 0 16,0 0-16,27-27 0,-27 27 0,0 0 15,0 0-15,0 1 0,0-1 16,0 0-16,0 0 0,27-27 0,-27 27 16,0 0-16,0 0 0,0 0 15,0 0-15,0 0 16,0 0-16,0 0 0,0 0 16,0 0-16,27-27 15,-27 27-15,0 0 0,0 0 16,0 0-16,0 0 15,0 0-15,0 0 0,27-27 16,-27 27-16,0 0 0,0 0 16,0 0-1,0 0 1,0 0 15,0 0-15,0 0-1,0 0-15,0 0 16,27-27-16,-27 27 0,0 0 16,0 0-1,0 0 1,0 0 15,0 0-15,0 0-1,0 0 17,0 0 30</inkml:trace>
</inkml:ink>
</file>

<file path=ppt/ink/ink4.xml><?xml version="1.0" encoding="utf-8"?>
<inkml:ink xmlns:inkml="http://www.w3.org/2003/InkML">
  <inkml:definitions>
    <inkml:context xml:id="ctx0">
      <inkml:inkSource xml:id="inkSrc0">
        <inkml:traceFormat>
          <inkml:channel name="X" type="integer" min="-1920" max="1280" units="cm"/>
          <inkml:channel name="Y" type="integer" min="-64" max="1024" units="cm"/>
          <inkml:channel name="T" type="integer" max="2.14748E9" units="dev"/>
        </inkml:traceFormat>
        <inkml:channelProperties>
          <inkml:channelProperty channel="X" name="resolution" value="85.10638" units="1/cm"/>
          <inkml:channelProperty channel="Y" name="resolution" value="36.14618" units="1/cm"/>
          <inkml:channelProperty channel="T" name="resolution" value="1" units="1/dev"/>
        </inkml:channelProperties>
      </inkml:inkSource>
      <inkml:timestamp xml:id="ts0" timeString="2017-06-13T03:50:22.604"/>
    </inkml:context>
    <inkml:brush xml:id="br0">
      <inkml:brushProperty name="width" value="0.035" units="cm"/>
      <inkml:brushProperty name="height" value="0.035" units="cm"/>
      <inkml:brushProperty name="color" value="#ED1C24"/>
      <inkml:brushProperty name="fitToCurve" value="1"/>
    </inkml:brush>
  </inkml:definitions>
  <inkml:trace contextRef="#ctx0" brushRef="#br0">0 0 0,'0'27'63,"0"0"-63,0 0 16,27 0-16,-27 0 0,0 0 15,0 0-15,27-27 0,-27 27 0,0 0 0,27-27 16,-27 27-16,0 0 0,0 0 0,27-27 0,-27 27 15,27 0-15,0-27 0,-27 27 16,27 0-16,-27 0 16,27-27-1,0 0 173,-27-27-157,0 0-31,27 27 0,-27-27 0,0 0 16,27 27-16,-27-27 31,0 0-15,27 27-16,-27-27 0,27 0 15,-27 0 1,0 0 15</inkml:trace>
</inkml:ink>
</file>

<file path=ppt/ink/ink5.xml><?xml version="1.0" encoding="utf-8"?>
<inkml:ink xmlns:inkml="http://www.w3.org/2003/InkML">
  <inkml:definitions>
    <inkml:context xml:id="ctx0">
      <inkml:inkSource xml:id="inkSrc0">
        <inkml:traceFormat>
          <inkml:channel name="X" type="integer" min="-1920" max="1280" units="cm"/>
          <inkml:channel name="Y" type="integer" min="-64" max="1024" units="cm"/>
          <inkml:channel name="T" type="integer" max="2.14748E9" units="dev"/>
        </inkml:traceFormat>
        <inkml:channelProperties>
          <inkml:channelProperty channel="X" name="resolution" value="85.10638" units="1/cm"/>
          <inkml:channelProperty channel="Y" name="resolution" value="36.14618" units="1/cm"/>
          <inkml:channelProperty channel="T" name="resolution" value="1" units="1/dev"/>
        </inkml:channelProperties>
      </inkml:inkSource>
      <inkml:timestamp xml:id="ts0" timeString="2017-06-13T03:50:29.521"/>
    </inkml:context>
    <inkml:brush xml:id="br0">
      <inkml:brushProperty name="width" value="0.035" units="cm"/>
      <inkml:brushProperty name="height" value="0.035" units="cm"/>
      <inkml:brushProperty name="color" value="#ED1C24"/>
      <inkml:brushProperty name="fitToCurve" value="1"/>
    </inkml:brush>
  </inkml:definitions>
  <inkml:traceGroup>
    <inkml:annotationXML>
      <emma:emma xmlns:emma="http://www.w3.org/2003/04/emma" version="1.0">
        <emma:interpretation id="{2B542FE5-DA00-4CAB-918C-792E72FD59D9}" emma:medium="tactile" emma:mode="ink">
          <msink:context xmlns:msink="http://schemas.microsoft.com/ink/2010/main" type="inkDrawing" rotatedBoundingBox="9261,10462 9733,10593 9669,10825 9197,10693" semanticType="callout" shapeName="Other"/>
        </emma:interpretation>
      </emma:emma>
    </inkml:annotationXML>
    <inkml:trace contextRef="#ctx0" brushRef="#br0">0 0 0,'27'0'94,"0"0"-94,-27 27 0,27 0 0,0-27 16,-27 27-16,0 0 15,27-27-15,0 27 0,-27 0 16,27-27-16,0 0 15,-27 27-15,27-27 16,-27 27-16,27-27 16,-27 27-1,27-27-15,0 0 94,0 0 62,-27-27-140,27 27-16,-27-27 0,27 27 16,-27-27-16,27 27 15,-27-27-15,0 0 16,27 27-16,-27-27 78,27 27-78,-27-27 16</inkml:trace>
  </inkml:traceGroup>
</inkml:ink>
</file>

<file path=ppt/ink/ink6.xml><?xml version="1.0" encoding="utf-8"?>
<inkml:ink xmlns:inkml="http://www.w3.org/2003/InkML">
  <inkml:definitions>
    <inkml:context xml:id="ctx0">
      <inkml:inkSource xml:id="inkSrc0">
        <inkml:traceFormat>
          <inkml:channel name="X" type="integer" min="-1920" max="1280" units="cm"/>
          <inkml:channel name="Y" type="integer" min="-64" max="1024" units="cm"/>
          <inkml:channel name="T" type="integer" max="2.14748E9" units="dev"/>
        </inkml:traceFormat>
        <inkml:channelProperties>
          <inkml:channelProperty channel="X" name="resolution" value="85.10638" units="1/cm"/>
          <inkml:channelProperty channel="Y" name="resolution" value="36.14618" units="1/cm"/>
          <inkml:channelProperty channel="T" name="resolution" value="1" units="1/dev"/>
        </inkml:channelProperties>
      </inkml:inkSource>
      <inkml:timestamp xml:id="ts0" timeString="2017-06-13T03:50:28.266"/>
    </inkml:context>
    <inkml:brush xml:id="br0">
      <inkml:brushProperty name="width" value="0.035" units="cm"/>
      <inkml:brushProperty name="height" value="0.035" units="cm"/>
      <inkml:brushProperty name="color" value="#ED1C24"/>
      <inkml:brushProperty name="fitToCurve" value="1"/>
    </inkml:brush>
  </inkml:definitions>
  <inkml:traceGroup>
    <inkml:annotationXML>
      <emma:emma xmlns:emma="http://www.w3.org/2003/04/emma" version="1.0">
        <emma:interpretation id="{A9BFF30F-58B6-4CEF-8910-0317CDAF2477}" emma:medium="tactile" emma:mode="ink">
          <msink:context xmlns:msink="http://schemas.microsoft.com/ink/2010/main" type="inkDrawing" rotatedBoundingBox="9509,10753 9611,3970 9747,3972 9645,10756" semanticType="callout" shapeName="Other"/>
        </emma:interpretation>
      </emma:emma>
    </inkml:annotationXML>
    <inkml:trace contextRef="#ctx0" brushRef="#br0">216 0 0,'0'27'47,"0"0"-47,0 0 15,0 27-15,-27-27 0,27 0 16,0 0-16,0 0 0,0 0 0,-27 0 0,27 0 16,0 0-16,0 0 0,-27 0 0,27 0 0,0 0 0,0 0 15,0 0-15,0 0 0,0 0 0,0 0 0,0 0 0,0 27 0,0 0 16,0 1-16,0-1 0,0-27 0,0 0 16,0 27-16,0-27 0,0 0 0,0 0 0,0 0 0,0 0 0,0 0 15,0 0-15,0 0 0,0 0 0,0 0 0,0 0 0,0 27 0,0 0 16,0-27-16,0 0 0,0 27 0,0-27 0,0 0 0,0 0 0,0 0 15,0 0-15,0 27 0,0-27 0,0 0 0,0 27 0,0-27 0,0 0 0,0 0 0,0 27 16,0-27-16,0 0 0,27 0 0,-27 27 0,0-26 0,0-1 0,0 0 16,0 27-16,0-27 0,0 0 0,0 0 0,0 27 0,0-27 0,0 0 0,0 0 15,0 0-15,0 27 0,0-27 0,0 0 0,0 0 0,0 0 0,0 0 0,0 0 16,0 0-16,0 0 0,0 27 0,0-27 0,0 0 0,0 27 16,0-27-16,0 0 0,0 0 0,0 0 0,0 0 0,0 0 0,0 0 0,0 0 15,0 27-15,0 0 0,0-27 0,0 27 0,0-27 0,0 0 16,0 1-16,0 26 0,0-27 0,0 0 0,0 0 0,0 0 0,0 0 0,0 0 15,0 0-15,0 27 0,0-27 0,0 27 0,0-27 0,0 0 0,0 54 16,0-54-16,0 0 0,0 0 0,0 0 0,0 27 0,0-27 0,0 0 16,0 0-16,0 0 0,0 0 0,0 0 0,0 27 0,0 0 15,0 0-15,0-27 0,0 0 0,0 27 0,0-27 16,0 0-16,0 0 0,0 0 0,0 0 0,0 1 0,0-1 0,0 0 16,0 0-16,0 54 0,0-54 0,0 0 0,0 0 15,0 27-15,0-27 0,0 0 0,0 0 0,-27 0 0,27 0 16,0 0-16,0 0 0,0 0 0,0 0 0,0 0 15,0 0-15,0 0 0,0 0 0,0 0 0,0 0 16,0 0-16,0 0 0,0 0 16,0 0-16,0 0 0,0 0 15,0 0-15,0 0 0,-27-27 0,27 27 0,0 0 16,0 0-16,0 0 0,0 0 16,0 0-16,0 0 0,0 0 15,0 0-15,0 0 0,0 0 16,-27-27-16,27 27 0,0 1 15,0-1-15,0 0 0,0 0 0,0 27 16,0-27-16,-27 0 0,27 0 16,0 0-16,0 0 0,0 0 15,0 0-15,0 0 0,0 0 16,0 0-16,-27-27 0,27 27 0,0 0 16,0 0-16,0 0 15,0 0-15,0 0 16,0 0-16,0 0 15,0 0-15,0 0 16,0 0-16,0 0 16,0 0-1,0 0 17,0 0-17,-27-27 16,27 27-15,0 0 0,0 0 15,0 0-15</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92C073-7B09-4133-AD13-0BC267C5B47E}" type="datetimeFigureOut">
              <a:rPr lang="zh-CN" altLang="en-US" smtClean="0"/>
              <a:pPr/>
              <a:t>2017/6/13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E841DD-0538-4149-B9B6-6D79E6668D1E}" type="slidenum">
              <a:rPr lang="zh-CN" altLang="en-US" smtClean="0"/>
              <a:pPr/>
              <a:t>‹#›</a:t>
            </a:fld>
            <a:endParaRPr lang="zh-CN" altLang="en-US"/>
          </a:p>
        </p:txBody>
      </p:sp>
    </p:spTree>
    <p:extLst>
      <p:ext uri="{BB962C8B-B14F-4D97-AF65-F5344CB8AC3E}">
        <p14:creationId xmlns:p14="http://schemas.microsoft.com/office/powerpoint/2010/main" val="2919009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b="1" dirty="0"/>
          </a:p>
        </p:txBody>
      </p:sp>
      <p:sp>
        <p:nvSpPr>
          <p:cNvPr id="4" name="灯片编号占位符 3"/>
          <p:cNvSpPr>
            <a:spLocks noGrp="1"/>
          </p:cNvSpPr>
          <p:nvPr>
            <p:ph type="sldNum" sz="quarter" idx="10"/>
          </p:nvPr>
        </p:nvSpPr>
        <p:spPr/>
        <p:txBody>
          <a:bodyPr/>
          <a:lstStyle/>
          <a:p>
            <a:pPr>
              <a:defRPr/>
            </a:pPr>
            <a:fld id="{69C927CD-DBA4-4D8D-B936-596FFEF82403}" type="slidenum">
              <a:rPr lang="en-US" altLang="zh-CN" smtClean="0"/>
              <a:pPr>
                <a:defRPr/>
              </a:pPr>
              <a:t>1</a:t>
            </a:fld>
            <a:endParaRPr lang="en-US" altLang="zh-CN"/>
          </a:p>
        </p:txBody>
      </p:sp>
    </p:spTree>
    <p:extLst>
      <p:ext uri="{BB962C8B-B14F-4D97-AF65-F5344CB8AC3E}">
        <p14:creationId xmlns:p14="http://schemas.microsoft.com/office/powerpoint/2010/main" val="726457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2</a:t>
            </a:fld>
            <a:endParaRPr lang="zh-CN" altLang="en-US"/>
          </a:p>
        </p:txBody>
      </p:sp>
    </p:spTree>
    <p:extLst>
      <p:ext uri="{BB962C8B-B14F-4D97-AF65-F5344CB8AC3E}">
        <p14:creationId xmlns:p14="http://schemas.microsoft.com/office/powerpoint/2010/main" val="906170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3</a:t>
            </a:fld>
            <a:endParaRPr lang="zh-CN" altLang="en-US"/>
          </a:p>
        </p:txBody>
      </p:sp>
    </p:spTree>
    <p:extLst>
      <p:ext uri="{BB962C8B-B14F-4D97-AF65-F5344CB8AC3E}">
        <p14:creationId xmlns:p14="http://schemas.microsoft.com/office/powerpoint/2010/main" val="64208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kern="100" dirty="0">
                <a:latin typeface="Times New Roman" panose="02020603050405020304" pitchFamily="18" charset="0"/>
                <a:ea typeface="+mn-ea"/>
                <a:cs typeface="Times New Roman" panose="02020603050405020304" pitchFamily="18" charset="0"/>
              </a:rPr>
              <a:t>焦距的增长意味着相机尺寸和质量会愈来愈大、单星成本会愈来愈高、研制周期也会愈来愈长。</a:t>
            </a:r>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4</a:t>
            </a:fld>
            <a:endParaRPr lang="zh-CN" altLang="en-US"/>
          </a:p>
        </p:txBody>
      </p:sp>
    </p:spTree>
    <p:extLst>
      <p:ext uri="{BB962C8B-B14F-4D97-AF65-F5344CB8AC3E}">
        <p14:creationId xmlns:p14="http://schemas.microsoft.com/office/powerpoint/2010/main" val="759512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5</a:t>
            </a:fld>
            <a:endParaRPr lang="zh-CN" altLang="en-US"/>
          </a:p>
        </p:txBody>
      </p:sp>
    </p:spTree>
    <p:extLst>
      <p:ext uri="{BB962C8B-B14F-4D97-AF65-F5344CB8AC3E}">
        <p14:creationId xmlns:p14="http://schemas.microsoft.com/office/powerpoint/2010/main" val="223132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6</a:t>
            </a:fld>
            <a:endParaRPr lang="zh-CN" altLang="en-US"/>
          </a:p>
        </p:txBody>
      </p:sp>
    </p:spTree>
    <p:extLst>
      <p:ext uri="{BB962C8B-B14F-4D97-AF65-F5344CB8AC3E}">
        <p14:creationId xmlns:p14="http://schemas.microsoft.com/office/powerpoint/2010/main" val="664017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7</a:t>
            </a:fld>
            <a:endParaRPr lang="zh-CN" altLang="en-US"/>
          </a:p>
        </p:txBody>
      </p:sp>
    </p:spTree>
    <p:extLst>
      <p:ext uri="{BB962C8B-B14F-4D97-AF65-F5344CB8AC3E}">
        <p14:creationId xmlns:p14="http://schemas.microsoft.com/office/powerpoint/2010/main" val="3691214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12</a:t>
            </a:fld>
            <a:endParaRPr lang="zh-CN" altLang="en-US"/>
          </a:p>
        </p:txBody>
      </p:sp>
    </p:spTree>
    <p:extLst>
      <p:ext uri="{BB962C8B-B14F-4D97-AF65-F5344CB8AC3E}">
        <p14:creationId xmlns:p14="http://schemas.microsoft.com/office/powerpoint/2010/main" val="1654569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72</a:t>
            </a:fld>
            <a:endParaRPr lang="zh-CN" altLang="en-US"/>
          </a:p>
        </p:txBody>
      </p:sp>
    </p:spTree>
    <p:extLst>
      <p:ext uri="{BB962C8B-B14F-4D97-AF65-F5344CB8AC3E}">
        <p14:creationId xmlns:p14="http://schemas.microsoft.com/office/powerpoint/2010/main" val="2065962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fld id="{0A11A82E-EACE-4097-8FEC-D8EAF26E87A2}" type="datetime1">
              <a:rPr lang="zh-CN" altLang="en-US" smtClean="0"/>
              <a:pPr/>
              <a:t>2017/6/13</a:t>
            </a:fld>
            <a:endParaRPr lang="en-US" altLang="zh-CN"/>
          </a:p>
        </p:txBody>
      </p:sp>
      <p:sp>
        <p:nvSpPr>
          <p:cNvPr id="5" name="Rectangle 5"/>
          <p:cNvSpPr>
            <a:spLocks noGrp="1" noChangeArrowheads="1"/>
          </p:cNvSpPr>
          <p:nvPr>
            <p:ph type="ftr" sz="quarter" idx="11"/>
          </p:nvPr>
        </p:nvSpPr>
        <p:spPr>
          <a:ln/>
        </p:spPr>
        <p:txBody>
          <a:bodyPr/>
          <a:lstStyle>
            <a:lvl1pPr>
              <a:defRPr/>
            </a:lvl1pPr>
          </a:lstStyle>
          <a:p>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237BD15-E463-4352-9AEF-D95260DBF29F}" type="slidenum">
              <a:rPr lang="en-US" altLang="zh-CN"/>
              <a:pPr/>
              <a:t>‹#›</a:t>
            </a:fld>
            <a:endParaRPr lang="en-US" altLang="zh-CN"/>
          </a:p>
        </p:txBody>
      </p:sp>
      <p:pic>
        <p:nvPicPr>
          <p:cNvPr id="7" name="Picture 25" descr="bg1"/>
          <p:cNvPicPr>
            <a:picLocks noChangeAspect="1" noChangeArrowheads="1"/>
          </p:cNvPicPr>
          <p:nvPr userDrawn="1"/>
        </p:nvPicPr>
        <p:blipFill>
          <a:blip r:embed="rId2">
            <a:lum bright="-12000"/>
          </a:blip>
          <a:srcRect/>
          <a:stretch>
            <a:fillRect/>
          </a:stretch>
        </p:blipFill>
        <p:spPr bwMode="auto">
          <a:xfrm>
            <a:off x="0" y="0"/>
            <a:ext cx="9143999" cy="6858000"/>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81" y="2130976"/>
            <a:ext cx="7773171" cy="1470086"/>
          </a:xfrm>
        </p:spPr>
        <p:txBody>
          <a:bodyPr/>
          <a:lstStyle/>
          <a:p>
            <a:r>
              <a:rPr lang="zh-CN" altLang="en-US"/>
              <a:t>单击此处编辑母版标题样式</a:t>
            </a:r>
          </a:p>
        </p:txBody>
      </p:sp>
      <p:sp>
        <p:nvSpPr>
          <p:cNvPr id="3" name="副标题 2"/>
          <p:cNvSpPr>
            <a:spLocks noGrp="1"/>
          </p:cNvSpPr>
          <p:nvPr>
            <p:ph type="subTitle" idx="1"/>
          </p:nvPr>
        </p:nvSpPr>
        <p:spPr>
          <a:xfrm>
            <a:off x="1372082" y="3886185"/>
            <a:ext cx="6399969" cy="424199"/>
          </a:xfrm>
        </p:spPr>
        <p:txBody>
          <a:bodyPr/>
          <a:lstStyle>
            <a:lvl1pPr marL="0" indent="0" algn="ctr">
              <a:buNone/>
              <a:defRPr/>
            </a:lvl1pPr>
            <a:lvl2pPr marL="275364" indent="0" algn="ctr">
              <a:buNone/>
              <a:defRPr/>
            </a:lvl2pPr>
            <a:lvl3pPr marL="550727" indent="0" algn="ctr">
              <a:buNone/>
              <a:defRPr/>
            </a:lvl3pPr>
            <a:lvl4pPr marL="826098" indent="0" algn="ctr">
              <a:buNone/>
              <a:defRPr/>
            </a:lvl4pPr>
            <a:lvl5pPr marL="1101455" indent="0" algn="ctr">
              <a:buNone/>
              <a:defRPr/>
            </a:lvl5pPr>
            <a:lvl6pPr marL="1376815" indent="0" algn="ctr">
              <a:buNone/>
              <a:defRPr/>
            </a:lvl6pPr>
            <a:lvl7pPr marL="1652185" indent="0" algn="ctr">
              <a:buNone/>
              <a:defRPr/>
            </a:lvl7pPr>
            <a:lvl8pPr marL="1927554" indent="0" algn="ctr">
              <a:buNone/>
              <a:defRPr/>
            </a:lvl8pPr>
            <a:lvl9pPr marL="2202910" indent="0" algn="ctr">
              <a:buNone/>
              <a:defRPr/>
            </a:lvl9pPr>
          </a:lstStyle>
          <a:p>
            <a:r>
              <a:rPr lang="zh-CN" altLang="en-US"/>
              <a:t>单击此处编辑母版副标题样式</a:t>
            </a:r>
          </a:p>
        </p:txBody>
      </p:sp>
    </p:spTree>
    <p:extLst>
      <p:ext uri="{BB962C8B-B14F-4D97-AF65-F5344CB8AC3E}">
        <p14:creationId xmlns:p14="http://schemas.microsoft.com/office/powerpoint/2010/main" val="383169918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9672963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243" y="4407446"/>
            <a:ext cx="7771985" cy="1362097"/>
          </a:xfrm>
        </p:spPr>
        <p:txBody>
          <a:bodyPr anchor="t"/>
          <a:lstStyle>
            <a:lvl1pPr algn="l">
              <a:defRPr sz="2400" b="1" cap="all"/>
            </a:lvl1pPr>
          </a:lstStyle>
          <a:p>
            <a:r>
              <a:rPr lang="zh-CN" altLang="en-US"/>
              <a:t>单击此处编辑母版标题样式</a:t>
            </a:r>
          </a:p>
        </p:txBody>
      </p:sp>
      <p:sp>
        <p:nvSpPr>
          <p:cNvPr id="3" name="文本占位符 2"/>
          <p:cNvSpPr>
            <a:spLocks noGrp="1"/>
          </p:cNvSpPr>
          <p:nvPr>
            <p:ph type="body" idx="1"/>
          </p:nvPr>
        </p:nvSpPr>
        <p:spPr>
          <a:xfrm>
            <a:off x="722243" y="4094007"/>
            <a:ext cx="7771985" cy="313399"/>
          </a:xfrm>
        </p:spPr>
        <p:txBody>
          <a:bodyPr anchor="b"/>
          <a:lstStyle>
            <a:lvl1pPr marL="0" indent="0">
              <a:buNone/>
              <a:defRPr sz="1200"/>
            </a:lvl1pPr>
            <a:lvl2pPr marL="275364" indent="0">
              <a:buNone/>
              <a:defRPr sz="1125"/>
            </a:lvl2pPr>
            <a:lvl3pPr marL="550727" indent="0">
              <a:buNone/>
              <a:defRPr sz="975"/>
            </a:lvl3pPr>
            <a:lvl4pPr marL="826098" indent="0">
              <a:buNone/>
              <a:defRPr sz="825"/>
            </a:lvl4pPr>
            <a:lvl5pPr marL="1101455" indent="0">
              <a:buNone/>
              <a:defRPr sz="825"/>
            </a:lvl5pPr>
            <a:lvl6pPr marL="1376815" indent="0">
              <a:buNone/>
              <a:defRPr sz="825"/>
            </a:lvl6pPr>
            <a:lvl7pPr marL="1652185" indent="0">
              <a:buNone/>
              <a:defRPr sz="825"/>
            </a:lvl7pPr>
            <a:lvl8pPr marL="1927554" indent="0">
              <a:buNone/>
              <a:defRPr sz="825"/>
            </a:lvl8pPr>
            <a:lvl9pPr marL="2202910" indent="0">
              <a:buNone/>
              <a:defRPr sz="825"/>
            </a:lvl9pPr>
          </a:lstStyle>
          <a:p>
            <a:pPr lvl="0"/>
            <a:r>
              <a:rPr lang="zh-CN" altLang="en-US"/>
              <a:t>单击此处编辑母版文本样式</a:t>
            </a:r>
          </a:p>
        </p:txBody>
      </p:sp>
    </p:spTree>
    <p:extLst>
      <p:ext uri="{BB962C8B-B14F-4D97-AF65-F5344CB8AC3E}">
        <p14:creationId xmlns:p14="http://schemas.microsoft.com/office/powerpoint/2010/main" val="2827989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408" y="1196551"/>
            <a:ext cx="4046080" cy="1460636"/>
          </a:xfrm>
        </p:spPr>
        <p:txBody>
          <a:bodyPr/>
          <a:lstStyle>
            <a:lvl1pPr>
              <a:defRPr sz="1725"/>
            </a:lvl1pPr>
            <a:lvl2pPr>
              <a:defRPr sz="1425"/>
            </a:lvl2pPr>
            <a:lvl3pPr>
              <a:defRPr sz="1200"/>
            </a:lvl3pPr>
            <a:lvl4pPr>
              <a:defRPr sz="1125"/>
            </a:lvl4pPr>
            <a:lvl5pPr>
              <a:defRPr sz="1125"/>
            </a:lvl5pPr>
            <a:lvl6pPr>
              <a:defRPr sz="1125"/>
            </a:lvl6pPr>
            <a:lvl7pPr>
              <a:defRPr sz="1125"/>
            </a:lvl7pPr>
            <a:lvl8pPr>
              <a:defRPr sz="1125"/>
            </a:lvl8pPr>
            <a:lvl9pPr>
              <a:defRPr sz="112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8329" y="1196551"/>
            <a:ext cx="4047266" cy="1460636"/>
          </a:xfrm>
        </p:spPr>
        <p:txBody>
          <a:bodyPr/>
          <a:lstStyle>
            <a:lvl1pPr>
              <a:defRPr sz="1725"/>
            </a:lvl1pPr>
            <a:lvl2pPr>
              <a:defRPr sz="1425"/>
            </a:lvl2pPr>
            <a:lvl3pPr>
              <a:defRPr sz="1200"/>
            </a:lvl3pPr>
            <a:lvl4pPr>
              <a:defRPr sz="1125"/>
            </a:lvl4pPr>
            <a:lvl5pPr>
              <a:defRPr sz="1125"/>
            </a:lvl5pPr>
            <a:lvl6pPr>
              <a:defRPr sz="1125"/>
            </a:lvl6pPr>
            <a:lvl7pPr>
              <a:defRPr sz="1125"/>
            </a:lvl7pPr>
            <a:lvl8pPr>
              <a:defRPr sz="1125"/>
            </a:lvl8pPr>
            <a:lvl9pPr>
              <a:defRPr sz="112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6994744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801" y="275017"/>
            <a:ext cx="8228533" cy="114324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736" y="1819265"/>
            <a:ext cx="4040152" cy="354949"/>
          </a:xfrm>
        </p:spPr>
        <p:txBody>
          <a:bodyPr anchor="b"/>
          <a:lstStyle>
            <a:lvl1pPr marL="0" indent="0">
              <a:buNone/>
              <a:defRPr sz="1425" b="1"/>
            </a:lvl1pPr>
            <a:lvl2pPr marL="275364" indent="0">
              <a:buNone/>
              <a:defRPr sz="1200" b="1"/>
            </a:lvl2pPr>
            <a:lvl3pPr marL="550727" indent="0">
              <a:buNone/>
              <a:defRPr sz="1125" b="1"/>
            </a:lvl3pPr>
            <a:lvl4pPr marL="826098" indent="0">
              <a:buNone/>
              <a:defRPr sz="975" b="1"/>
            </a:lvl4pPr>
            <a:lvl5pPr marL="1101455" indent="0">
              <a:buNone/>
              <a:defRPr sz="975" b="1"/>
            </a:lvl5pPr>
            <a:lvl6pPr marL="1376815" indent="0">
              <a:buNone/>
              <a:defRPr sz="975" b="1"/>
            </a:lvl6pPr>
            <a:lvl7pPr marL="1652185" indent="0">
              <a:buNone/>
              <a:defRPr sz="975" b="1"/>
            </a:lvl7pPr>
            <a:lvl8pPr marL="1927554" indent="0">
              <a:buNone/>
              <a:defRPr sz="975" b="1"/>
            </a:lvl8pPr>
            <a:lvl9pPr marL="2202910" indent="0">
              <a:buNone/>
              <a:defRPr sz="975" b="1"/>
            </a:lvl9pPr>
          </a:lstStyle>
          <a:p>
            <a:pPr lvl="0"/>
            <a:r>
              <a:rPr lang="zh-CN" altLang="en-US"/>
              <a:t>单击此处编辑母版文本样式</a:t>
            </a:r>
          </a:p>
        </p:txBody>
      </p:sp>
      <p:sp>
        <p:nvSpPr>
          <p:cNvPr id="4" name="内容占位符 3"/>
          <p:cNvSpPr>
            <a:spLocks noGrp="1"/>
          </p:cNvSpPr>
          <p:nvPr>
            <p:ph sz="half" idx="2"/>
          </p:nvPr>
        </p:nvSpPr>
        <p:spPr>
          <a:xfrm>
            <a:off x="457736" y="2174198"/>
            <a:ext cx="4040152" cy="1275970"/>
          </a:xfrm>
        </p:spPr>
        <p:txBody>
          <a:bodyPr/>
          <a:lstStyle>
            <a:lvl1pPr>
              <a:defRPr sz="1425"/>
            </a:lvl1pPr>
            <a:lvl2pPr>
              <a:defRPr sz="1200"/>
            </a:lvl2pPr>
            <a:lvl3pPr>
              <a:defRPr sz="1125"/>
            </a:lvl3pPr>
            <a:lvl4pPr>
              <a:defRPr sz="975"/>
            </a:lvl4pPr>
            <a:lvl5pPr>
              <a:defRPr sz="975"/>
            </a:lvl5pPr>
            <a:lvl6pPr>
              <a:defRPr sz="975"/>
            </a:lvl6pPr>
            <a:lvl7pPr>
              <a:defRPr sz="975"/>
            </a:lvl7pPr>
            <a:lvl8pPr>
              <a:defRPr sz="975"/>
            </a:lvl8pPr>
            <a:lvl9pPr>
              <a:defRPr sz="97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4930" y="1819265"/>
            <a:ext cx="4041337" cy="354949"/>
          </a:xfrm>
        </p:spPr>
        <p:txBody>
          <a:bodyPr anchor="b"/>
          <a:lstStyle>
            <a:lvl1pPr marL="0" indent="0">
              <a:buNone/>
              <a:defRPr sz="1425" b="1"/>
            </a:lvl1pPr>
            <a:lvl2pPr marL="275364" indent="0">
              <a:buNone/>
              <a:defRPr sz="1200" b="1"/>
            </a:lvl2pPr>
            <a:lvl3pPr marL="550727" indent="0">
              <a:buNone/>
              <a:defRPr sz="1125" b="1"/>
            </a:lvl3pPr>
            <a:lvl4pPr marL="826098" indent="0">
              <a:buNone/>
              <a:defRPr sz="975" b="1"/>
            </a:lvl4pPr>
            <a:lvl5pPr marL="1101455" indent="0">
              <a:buNone/>
              <a:defRPr sz="975" b="1"/>
            </a:lvl5pPr>
            <a:lvl6pPr marL="1376815" indent="0">
              <a:buNone/>
              <a:defRPr sz="975" b="1"/>
            </a:lvl6pPr>
            <a:lvl7pPr marL="1652185" indent="0">
              <a:buNone/>
              <a:defRPr sz="975" b="1"/>
            </a:lvl7pPr>
            <a:lvl8pPr marL="1927554" indent="0">
              <a:buNone/>
              <a:defRPr sz="975" b="1"/>
            </a:lvl8pPr>
            <a:lvl9pPr marL="2202910" indent="0">
              <a:buNone/>
              <a:defRPr sz="975" b="1"/>
            </a:lvl9pPr>
          </a:lstStyle>
          <a:p>
            <a:pPr lvl="0"/>
            <a:r>
              <a:rPr lang="zh-CN" altLang="en-US"/>
              <a:t>单击此处编辑母版文本样式</a:t>
            </a:r>
          </a:p>
        </p:txBody>
      </p:sp>
      <p:sp>
        <p:nvSpPr>
          <p:cNvPr id="6" name="内容占位符 5"/>
          <p:cNvSpPr>
            <a:spLocks noGrp="1"/>
          </p:cNvSpPr>
          <p:nvPr>
            <p:ph sz="quarter" idx="4"/>
          </p:nvPr>
        </p:nvSpPr>
        <p:spPr>
          <a:xfrm>
            <a:off x="4644930" y="2174198"/>
            <a:ext cx="4041337" cy="1275970"/>
          </a:xfrm>
        </p:spPr>
        <p:txBody>
          <a:bodyPr/>
          <a:lstStyle>
            <a:lvl1pPr>
              <a:defRPr sz="1425"/>
            </a:lvl1pPr>
            <a:lvl2pPr>
              <a:defRPr sz="1200"/>
            </a:lvl2pPr>
            <a:lvl3pPr>
              <a:defRPr sz="1125"/>
            </a:lvl3pPr>
            <a:lvl4pPr>
              <a:defRPr sz="975"/>
            </a:lvl4pPr>
            <a:lvl5pPr>
              <a:defRPr sz="975"/>
            </a:lvl5pPr>
            <a:lvl6pPr>
              <a:defRPr sz="975"/>
            </a:lvl6pPr>
            <a:lvl7pPr>
              <a:defRPr sz="975"/>
            </a:lvl7pPr>
            <a:lvl8pPr>
              <a:defRPr sz="975"/>
            </a:lvl8pPr>
            <a:lvl9pPr>
              <a:defRPr sz="97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2796947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70126438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50113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735" y="273576"/>
            <a:ext cx="3007286" cy="1161958"/>
          </a:xfrm>
        </p:spPr>
        <p:txBody>
          <a:bodyPr anchor="b"/>
          <a:lstStyle>
            <a:lvl1pPr algn="l">
              <a:defRPr sz="1200" b="1"/>
            </a:lvl1pPr>
          </a:lstStyle>
          <a:p>
            <a:r>
              <a:rPr lang="zh-CN" altLang="en-US"/>
              <a:t>单击此处编辑母版标题样式</a:t>
            </a:r>
          </a:p>
        </p:txBody>
      </p:sp>
      <p:sp>
        <p:nvSpPr>
          <p:cNvPr id="3" name="内容占位符 2"/>
          <p:cNvSpPr>
            <a:spLocks noGrp="1"/>
          </p:cNvSpPr>
          <p:nvPr>
            <p:ph idx="1"/>
          </p:nvPr>
        </p:nvSpPr>
        <p:spPr>
          <a:xfrm>
            <a:off x="3575371" y="273598"/>
            <a:ext cx="5110963" cy="1647610"/>
          </a:xfrm>
        </p:spPr>
        <p:txBody>
          <a:bodyPr/>
          <a:lstStyle>
            <a:lvl1pPr>
              <a:defRPr sz="1950"/>
            </a:lvl1pPr>
            <a:lvl2pPr>
              <a:defRPr sz="1725"/>
            </a:lvl2pPr>
            <a:lvl3pPr>
              <a:defRPr sz="1425"/>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735" y="1435558"/>
            <a:ext cx="3007286" cy="244149"/>
          </a:xfrm>
        </p:spPr>
        <p:txBody>
          <a:bodyPr/>
          <a:lstStyle>
            <a:lvl1pPr marL="0" indent="0">
              <a:buNone/>
              <a:defRPr sz="825"/>
            </a:lvl1pPr>
            <a:lvl2pPr marL="275364" indent="0">
              <a:buNone/>
              <a:defRPr sz="750"/>
            </a:lvl2pPr>
            <a:lvl3pPr marL="550727" indent="0">
              <a:buNone/>
              <a:defRPr sz="600"/>
            </a:lvl3pPr>
            <a:lvl4pPr marL="826098" indent="0">
              <a:buNone/>
              <a:defRPr sz="525"/>
            </a:lvl4pPr>
            <a:lvl5pPr marL="1101455" indent="0">
              <a:buNone/>
              <a:defRPr sz="525"/>
            </a:lvl5pPr>
            <a:lvl6pPr marL="1376815" indent="0">
              <a:buNone/>
              <a:defRPr sz="525"/>
            </a:lvl6pPr>
            <a:lvl7pPr marL="1652185" indent="0">
              <a:buNone/>
              <a:defRPr sz="525"/>
            </a:lvl7pPr>
            <a:lvl8pPr marL="1927554" indent="0">
              <a:buNone/>
              <a:defRPr sz="525"/>
            </a:lvl8pPr>
            <a:lvl9pPr marL="2202910" indent="0">
              <a:buNone/>
              <a:defRPr sz="525"/>
            </a:lvl9pPr>
          </a:lstStyle>
          <a:p>
            <a:pPr lvl="0"/>
            <a:r>
              <a:rPr lang="zh-CN" altLang="en-US"/>
              <a:t>单击此处编辑母版文本样式</a:t>
            </a:r>
          </a:p>
        </p:txBody>
      </p:sp>
    </p:spTree>
    <p:extLst>
      <p:ext uri="{BB962C8B-B14F-4D97-AF65-F5344CB8AC3E}">
        <p14:creationId xmlns:p14="http://schemas.microsoft.com/office/powerpoint/2010/main" val="8506811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02" y="4800456"/>
            <a:ext cx="5486874" cy="567300"/>
          </a:xfrm>
        </p:spPr>
        <p:txBody>
          <a:bodyPr anchor="b"/>
          <a:lstStyle>
            <a:lvl1pPr algn="l">
              <a:defRPr sz="1200" b="1"/>
            </a:lvl1pPr>
          </a:lstStyle>
          <a:p>
            <a:r>
              <a:rPr lang="zh-CN" altLang="en-US"/>
              <a:t>单击此处编辑母版标题样式</a:t>
            </a:r>
          </a:p>
        </p:txBody>
      </p:sp>
      <p:sp>
        <p:nvSpPr>
          <p:cNvPr id="3" name="图片占位符 2"/>
          <p:cNvSpPr>
            <a:spLocks noGrp="1"/>
          </p:cNvSpPr>
          <p:nvPr>
            <p:ph type="pic" idx="1"/>
          </p:nvPr>
        </p:nvSpPr>
        <p:spPr>
          <a:xfrm>
            <a:off x="1791802" y="613396"/>
            <a:ext cx="5486874" cy="451898"/>
          </a:xfrm>
        </p:spPr>
        <p:txBody>
          <a:bodyPr/>
          <a:lstStyle>
            <a:lvl1pPr marL="0" indent="0">
              <a:buNone/>
              <a:defRPr sz="1950"/>
            </a:lvl1pPr>
            <a:lvl2pPr marL="275364" indent="0">
              <a:buNone/>
              <a:defRPr sz="1725"/>
            </a:lvl2pPr>
            <a:lvl3pPr marL="550727" indent="0">
              <a:buNone/>
              <a:defRPr sz="1425"/>
            </a:lvl3pPr>
            <a:lvl4pPr marL="826098" indent="0">
              <a:buNone/>
              <a:defRPr sz="1200"/>
            </a:lvl4pPr>
            <a:lvl5pPr marL="1101455" indent="0">
              <a:buNone/>
              <a:defRPr sz="1200"/>
            </a:lvl5pPr>
            <a:lvl6pPr marL="1376815" indent="0">
              <a:buNone/>
              <a:defRPr sz="1200"/>
            </a:lvl6pPr>
            <a:lvl7pPr marL="1652185" indent="0">
              <a:buNone/>
              <a:defRPr sz="1200"/>
            </a:lvl7pPr>
            <a:lvl8pPr marL="1927554" indent="0">
              <a:buNone/>
              <a:defRPr sz="1200"/>
            </a:lvl8pPr>
            <a:lvl9pPr marL="2202910" indent="0">
              <a:buNone/>
              <a:defRPr sz="1200"/>
            </a:lvl9pPr>
          </a:lstStyle>
          <a:p>
            <a:pPr lvl="0"/>
            <a:endParaRPr lang="zh-CN" altLang="en-US" noProof="0"/>
          </a:p>
        </p:txBody>
      </p:sp>
      <p:sp>
        <p:nvSpPr>
          <p:cNvPr id="4" name="文本占位符 3"/>
          <p:cNvSpPr>
            <a:spLocks noGrp="1"/>
          </p:cNvSpPr>
          <p:nvPr>
            <p:ph type="body" sz="half" idx="2"/>
          </p:nvPr>
        </p:nvSpPr>
        <p:spPr>
          <a:xfrm>
            <a:off x="1791802" y="5367787"/>
            <a:ext cx="5486874" cy="244149"/>
          </a:xfrm>
        </p:spPr>
        <p:txBody>
          <a:bodyPr/>
          <a:lstStyle>
            <a:lvl1pPr marL="0" indent="0">
              <a:buNone/>
              <a:defRPr sz="825"/>
            </a:lvl1pPr>
            <a:lvl2pPr marL="275364" indent="0">
              <a:buNone/>
              <a:defRPr sz="750"/>
            </a:lvl2pPr>
            <a:lvl3pPr marL="550727" indent="0">
              <a:buNone/>
              <a:defRPr sz="600"/>
            </a:lvl3pPr>
            <a:lvl4pPr marL="826098" indent="0">
              <a:buNone/>
              <a:defRPr sz="525"/>
            </a:lvl4pPr>
            <a:lvl5pPr marL="1101455" indent="0">
              <a:buNone/>
              <a:defRPr sz="525"/>
            </a:lvl5pPr>
            <a:lvl6pPr marL="1376815" indent="0">
              <a:buNone/>
              <a:defRPr sz="525"/>
            </a:lvl6pPr>
            <a:lvl7pPr marL="1652185" indent="0">
              <a:buNone/>
              <a:defRPr sz="525"/>
            </a:lvl7pPr>
            <a:lvl8pPr marL="1927554" indent="0">
              <a:buNone/>
              <a:defRPr sz="525"/>
            </a:lvl8pPr>
            <a:lvl9pPr marL="2202910" indent="0">
              <a:buNone/>
              <a:defRPr sz="525"/>
            </a:lvl9pPr>
          </a:lstStyle>
          <a:p>
            <a:pPr lvl="0"/>
            <a:r>
              <a:rPr lang="zh-CN" altLang="en-US"/>
              <a:t>单击此处编辑母版文本样式</a:t>
            </a:r>
          </a:p>
        </p:txBody>
      </p:sp>
    </p:spTree>
    <p:extLst>
      <p:ext uri="{BB962C8B-B14F-4D97-AF65-F5344CB8AC3E}">
        <p14:creationId xmlns:p14="http://schemas.microsoft.com/office/powerpoint/2010/main" val="122329526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728531" y="1196515"/>
            <a:ext cx="1947085" cy="200054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1089911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457200" y="6245225"/>
            <a:ext cx="2133600" cy="476250"/>
          </a:xfrm>
          <a:prstGeom prst="rect">
            <a:avLst/>
          </a:prstGeom>
        </p:spPr>
        <p:txBody>
          <a:bodyPr/>
          <a:lstStyle>
            <a:lvl1pPr>
              <a:defRPr/>
            </a:lvl1pPr>
          </a:lstStyle>
          <a:p>
            <a:fld id="{7B0D0D60-EFDB-4705-8D7A-E2F34410A668}" type="datetime1">
              <a:rPr lang="zh-CN" altLang="en-US" smtClean="0"/>
              <a:pPr/>
              <a:t>2017/6/13</a:t>
            </a:fld>
            <a:endParaRPr lang="en-US" altLang="zh-CN"/>
          </a:p>
        </p:txBody>
      </p:sp>
      <p:sp>
        <p:nvSpPr>
          <p:cNvPr id="4" name="页脚占位符 3"/>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7010400" y="0"/>
            <a:ext cx="2133600" cy="476250"/>
          </a:xfrm>
        </p:spPr>
        <p:txBody>
          <a:bodyPr/>
          <a:lstStyle>
            <a:lvl1pPr>
              <a:defRPr/>
            </a:lvl1pPr>
          </a:lstStyle>
          <a:p>
            <a:fld id="{30724648-3281-4884-A848-A8C2DC5B8CAC}" type="slidenum">
              <a:rPr lang="en-US" altLang="zh-CN"/>
              <a:pPr/>
              <a:t>‹#›</a:t>
            </a:fld>
            <a:endParaRPr lang="en-US" altLang="zh-CN"/>
          </a:p>
        </p:txBody>
      </p:sp>
      <p:pic>
        <p:nvPicPr>
          <p:cNvPr id="6"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06697" y="115203"/>
            <a:ext cx="2168898" cy="330733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778183" y="115203"/>
            <a:ext cx="1614686" cy="330733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0692723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7" y="115217"/>
            <a:ext cx="8675593" cy="152296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0651186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7" y="115188"/>
            <a:ext cx="8675593" cy="649372"/>
          </a:xfrm>
        </p:spPr>
        <p:txBody>
          <a:bodyPr/>
          <a:lstStyle/>
          <a:p>
            <a:r>
              <a:rPr lang="zh-CN" altLang="en-US"/>
              <a:t>单击此处编辑母版标题样式</a:t>
            </a:r>
          </a:p>
        </p:txBody>
      </p:sp>
      <p:sp>
        <p:nvSpPr>
          <p:cNvPr id="3" name="文本占位符 2"/>
          <p:cNvSpPr>
            <a:spLocks noGrp="1"/>
          </p:cNvSpPr>
          <p:nvPr>
            <p:ph type="body" sz="half" idx="1"/>
          </p:nvPr>
        </p:nvSpPr>
        <p:spPr>
          <a:xfrm>
            <a:off x="468408" y="1196545"/>
            <a:ext cx="4046080" cy="152296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8329" y="1196545"/>
            <a:ext cx="4047266" cy="152296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4509933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fld id="{D05CC1D8-3C42-4EC6-B1D2-2206421B1AA5}" type="datetime1">
              <a:rPr lang="zh-CN" altLang="en-US" smtClean="0"/>
              <a:pPr/>
              <a:t>2017/6/13</a:t>
            </a:fld>
            <a:endParaRPr lang="en-US" altLang="zh-CN"/>
          </a:p>
        </p:txBody>
      </p:sp>
      <p:sp>
        <p:nvSpPr>
          <p:cNvPr id="5" name="Rectangle 5"/>
          <p:cNvSpPr>
            <a:spLocks noGrp="1" noChangeArrowheads="1"/>
          </p:cNvSpPr>
          <p:nvPr>
            <p:ph type="ftr" sz="quarter" idx="11"/>
          </p:nvPr>
        </p:nvSpPr>
        <p:spPr>
          <a:ln/>
        </p:spPr>
        <p:txBody>
          <a:bodyPr/>
          <a:lstStyle>
            <a:lvl1pPr>
              <a:defRPr/>
            </a:lvl1pPr>
          </a:lstStyle>
          <a:p>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C138F51-CADC-486F-A09F-148A452902EF}" type="slidenum">
              <a:rPr lang="en-US" altLang="zh-CN"/>
              <a:pPr/>
              <a:t>‹#›</a:t>
            </a:fld>
            <a:endParaRPr lang="en-US" altLang="zh-CN"/>
          </a:p>
        </p:txBody>
      </p:sp>
      <p:pic>
        <p:nvPicPr>
          <p:cNvPr id="7"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fld id="{761AA2DC-9EDC-4BC3-B89B-D1BA6DC5FB4E}" type="datetime1">
              <a:rPr lang="zh-CN" altLang="en-US" smtClean="0"/>
              <a:pPr/>
              <a:t>2017/6/13</a:t>
            </a:fld>
            <a:endParaRPr lang="en-US" altLang="zh-CN"/>
          </a:p>
        </p:txBody>
      </p:sp>
      <p:sp>
        <p:nvSpPr>
          <p:cNvPr id="3" name="Rectangle 5"/>
          <p:cNvSpPr>
            <a:spLocks noGrp="1" noChangeArrowheads="1"/>
          </p:cNvSpPr>
          <p:nvPr>
            <p:ph type="ftr" sz="quarter" idx="11"/>
          </p:nvPr>
        </p:nvSpPr>
        <p:spPr>
          <a:ln/>
        </p:spPr>
        <p:txBody>
          <a:bodyPr/>
          <a:lstStyle>
            <a:lvl1pPr>
              <a:defRPr/>
            </a:lvl1pPr>
          </a:lstStyle>
          <a:p>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F4B1676E-E3B7-4BD4-9C4A-B904CBDEEA33}" type="slidenum">
              <a:rPr lang="en-US" altLang="zh-CN"/>
              <a:pPr/>
              <a:t>‹#›</a:t>
            </a:fld>
            <a:endParaRPr lang="en-US" altLang="zh-CN"/>
          </a:p>
        </p:txBody>
      </p:sp>
      <p:pic>
        <p:nvPicPr>
          <p:cNvPr id="5"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fld id="{4F898F1A-A872-48D2-B0E1-CF3358E9A3AB}" type="datetime1">
              <a:rPr lang="zh-CN" altLang="en-US" smtClean="0"/>
              <a:pPr/>
              <a:t>2017/6/13</a:t>
            </a:fld>
            <a:endParaRPr lang="en-US" altLang="zh-CN"/>
          </a:p>
        </p:txBody>
      </p:sp>
      <p:sp>
        <p:nvSpPr>
          <p:cNvPr id="6" name="Rectangle 5"/>
          <p:cNvSpPr>
            <a:spLocks noGrp="1" noChangeArrowheads="1"/>
          </p:cNvSpPr>
          <p:nvPr>
            <p:ph type="ftr" sz="quarter" idx="11"/>
          </p:nvPr>
        </p:nvSpPr>
        <p:spPr>
          <a:ln/>
        </p:spPr>
        <p:txBody>
          <a:bodyPr/>
          <a:lstStyle>
            <a:lvl1pPr>
              <a:defRPr/>
            </a:lvl1pPr>
          </a:lstStyle>
          <a:p>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F75CA2C-A8C3-4BAA-8E82-0A4A0054EC4B}" type="slidenum">
              <a:rPr lang="en-US" altLang="zh-CN"/>
              <a:pPr/>
              <a:t>‹#›</a:t>
            </a:fld>
            <a:endParaRPr lang="en-US" altLang="zh-CN"/>
          </a:p>
        </p:txBody>
      </p:sp>
      <p:pic>
        <p:nvPicPr>
          <p:cNvPr id="8"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115888"/>
            <a:ext cx="8675688" cy="649287"/>
          </a:xfrm>
        </p:spPr>
        <p:txBody>
          <a:bodyPr/>
          <a:lstStyle/>
          <a:p>
            <a:r>
              <a:rPr lang="zh-CN" altLang="en-US"/>
              <a:t>单击此处编辑母版标题样式</a:t>
            </a:r>
          </a:p>
        </p:txBody>
      </p:sp>
      <p:sp>
        <p:nvSpPr>
          <p:cNvPr id="3" name="表格占位符 2"/>
          <p:cNvSpPr>
            <a:spLocks noGrp="1"/>
          </p:cNvSpPr>
          <p:nvPr>
            <p:ph type="tbl" idx="1"/>
          </p:nvPr>
        </p:nvSpPr>
        <p:spPr>
          <a:xfrm>
            <a:off x="468313" y="1196975"/>
            <a:ext cx="8207375" cy="1982788"/>
          </a:xfrm>
        </p:spPr>
        <p:txBody>
          <a:bodyPr/>
          <a:lstStyle/>
          <a:p>
            <a:endParaRPr lang="zh-CN" altLang="en-US"/>
          </a:p>
        </p:txBody>
      </p:sp>
      <p:sp>
        <p:nvSpPr>
          <p:cNvPr id="4" name="灯片编号占位符 3"/>
          <p:cNvSpPr>
            <a:spLocks noGrp="1"/>
          </p:cNvSpPr>
          <p:nvPr>
            <p:ph type="sldNum" sz="quarter" idx="10"/>
          </p:nvPr>
        </p:nvSpPr>
        <p:spPr>
          <a:xfrm>
            <a:off x="6542088" y="6499225"/>
            <a:ext cx="2133600" cy="212725"/>
          </a:xfrm>
        </p:spPr>
        <p:txBody>
          <a:bodyPr/>
          <a:lstStyle>
            <a:lvl1pPr>
              <a:defRPr/>
            </a:lvl1pPr>
          </a:lstStyle>
          <a:p>
            <a:r>
              <a:rPr lang="zh-CN" altLang="en-US"/>
              <a:t>第 </a:t>
            </a:r>
            <a:fld id="{1F9F1816-6F3B-4B00-AF64-6B4ECEDCFB8E}" type="slidenum">
              <a:rPr lang="zh-CN" altLang="en-US"/>
              <a:pPr/>
              <a:t>‹#›</a:t>
            </a:fld>
            <a:r>
              <a:rPr lang="zh-CN" altLang="en-US"/>
              <a:t> 页</a:t>
            </a:r>
          </a:p>
        </p:txBody>
      </p:sp>
      <p:pic>
        <p:nvPicPr>
          <p:cNvPr id="5"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transition advTm="3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57200" y="6245225"/>
            <a:ext cx="2133600" cy="476250"/>
          </a:xfrm>
          <a:prstGeom prst="rect">
            <a:avLst/>
          </a:prstGeom>
        </p:spPr>
        <p:txBody>
          <a:bodyPr/>
          <a:lstStyle>
            <a:lvl1pPr>
              <a:defRPr/>
            </a:lvl1pPr>
          </a:lstStyle>
          <a:p>
            <a:endParaRPr lang="en-US" altLang="zh-CN"/>
          </a:p>
        </p:txBody>
      </p:sp>
      <p:sp>
        <p:nvSpPr>
          <p:cNvPr id="7" name="页脚占位符 6"/>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fld id="{F570C761-E9D0-4C20-8A03-54131F03EEA0}" type="slidenum">
              <a:rPr lang="en-US" altLang="zh-CN"/>
              <a:pPr/>
              <a:t>‹#›</a:t>
            </a:fld>
            <a:endParaRPr lang="en-US" altLang="zh-CN"/>
          </a:p>
        </p:txBody>
      </p:sp>
      <p:pic>
        <p:nvPicPr>
          <p:cNvPr id="9"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323850" y="144342"/>
            <a:ext cx="4248150" cy="648072"/>
          </a:xfrm>
          <a:prstGeom prst="rect">
            <a:avLst/>
          </a:prstGeom>
        </p:spPr>
        <p:txBody>
          <a:bodyPr/>
          <a:lstStyle>
            <a:lvl1pPr marL="0" indent="0" algn="l" defTabSz="914400" rtl="0" eaLnBrk="1" latinLnBrk="0" hangingPunct="1">
              <a:buFontTx/>
              <a:buNone/>
              <a:defRPr lang="zh-CN" altLang="en-US" sz="3200" b="1" kern="1200" spc="300" dirty="0">
                <a:solidFill>
                  <a:schemeClr val="bg1"/>
                </a:solidFill>
                <a:latin typeface="Arial" pitchFamily="34" charset="0"/>
                <a:ea typeface="微软雅黑" pitchFamily="34" charset="-122"/>
                <a:cs typeface="Arial" pitchFamily="34" charset="0"/>
              </a:defRPr>
            </a:lvl1pPr>
          </a:lstStyle>
          <a:p>
            <a:pPr lvl="0"/>
            <a:r>
              <a:rPr lang="zh-CN" altLang="en-US"/>
              <a:t>单击此处编辑母版文本样式</a:t>
            </a:r>
          </a:p>
        </p:txBody>
      </p:sp>
    </p:spTree>
    <p:extLst>
      <p:ext uri="{BB962C8B-B14F-4D97-AF65-F5344CB8AC3E}">
        <p14:creationId xmlns:p14="http://schemas.microsoft.com/office/powerpoint/2010/main" val="356694059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9"/>
          <p:cNvSpPr>
            <a:spLocks noGrp="1" noChangeArrowheads="1"/>
          </p:cNvSpPr>
          <p:nvPr>
            <p:ph type="sldNum" sz="quarter" idx="10"/>
          </p:nvPr>
        </p:nvSpPr>
        <p:spPr/>
        <p:txBody>
          <a:bodyPr/>
          <a:lstStyle>
            <a:lvl1pPr>
              <a:defRPr/>
            </a:lvl1pPr>
          </a:lstStyle>
          <a:p>
            <a:pPr>
              <a:defRPr/>
            </a:pPr>
            <a:r>
              <a:rPr lang="zh-CN" altLang="en-US"/>
              <a:t>第 </a:t>
            </a:r>
            <a:fld id="{40D4279D-F3FE-418C-A867-AA24D50F8BF1}" type="slidenum">
              <a:rPr lang="zh-CN" altLang="en-US"/>
              <a:pPr>
                <a:defRPr/>
              </a:pPr>
              <a:t>‹#›</a:t>
            </a:fld>
            <a:r>
              <a:rPr lang="zh-CN" altLang="en-US"/>
              <a:t> 页</a:t>
            </a:r>
          </a:p>
        </p:txBody>
      </p:sp>
    </p:spTree>
    <p:extLst>
      <p:ext uri="{BB962C8B-B14F-4D97-AF65-F5344CB8AC3E}">
        <p14:creationId xmlns:p14="http://schemas.microsoft.com/office/powerpoint/2010/main" val="190740526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3.jpeg"/><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48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30" name="Rectangle 6"/>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1">
                <a:solidFill>
                  <a:srgbClr val="FF3300"/>
                </a:solidFill>
                <a:latin typeface="Times New Roman" pitchFamily="18" charset="0"/>
              </a:defRPr>
            </a:lvl1pPr>
          </a:lstStyle>
          <a:p>
            <a:fld id="{2A24EFDC-A939-4FE6-87C2-18D0C693EEF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2" descr="bg3-LIN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 y="1"/>
            <a:ext cx="9142814" cy="685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title"/>
          </p:nvPr>
        </p:nvSpPr>
        <p:spPr bwMode="auto">
          <a:xfrm>
            <a:off x="67" y="115188"/>
            <a:ext cx="8675593" cy="649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875" tIns="45456" rIns="90875" bIns="45456" numCol="1" anchor="ctr" anchorCtr="0" compatLnSpc="1">
            <a:prstTxWarp prst="textNoShape">
              <a:avLst/>
            </a:prstTxWarp>
          </a:bodyPr>
          <a:lstStyle/>
          <a:p>
            <a:pPr lvl="0"/>
            <a:r>
              <a:rPr lang="zh-CN" altLang="en-US"/>
              <a:t>标题文本样式：黑体</a:t>
            </a:r>
            <a:r>
              <a:rPr lang="en-US" altLang="zh-CN"/>
              <a:t>/26</a:t>
            </a:r>
            <a:r>
              <a:rPr lang="zh-CN" altLang="en-US"/>
              <a:t>号  </a:t>
            </a:r>
            <a:r>
              <a:rPr lang="en-US" altLang="zh-CN"/>
              <a:t>Arial/26pt</a:t>
            </a:r>
          </a:p>
        </p:txBody>
      </p:sp>
      <p:sp>
        <p:nvSpPr>
          <p:cNvPr id="2052" name="Rectangle 4"/>
          <p:cNvSpPr>
            <a:spLocks noGrp="1" noChangeArrowheads="1"/>
          </p:cNvSpPr>
          <p:nvPr>
            <p:ph type="body" idx="1"/>
          </p:nvPr>
        </p:nvSpPr>
        <p:spPr bwMode="auto">
          <a:xfrm>
            <a:off x="468473" y="1196545"/>
            <a:ext cx="8207187" cy="15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875" tIns="45456" rIns="90875" bIns="45456" numCol="1" anchor="t" anchorCtr="0" compatLnSpc="1">
            <a:prstTxWarp prst="textNoShape">
              <a:avLst/>
            </a:prstTxWarp>
            <a:spAutoFit/>
          </a:bodyPr>
          <a:lstStyle/>
          <a:p>
            <a:pPr lvl="0"/>
            <a:r>
              <a:rPr lang="zh-CN" altLang="en-US"/>
              <a:t>第一级内容文本样式：黑体</a:t>
            </a:r>
            <a:r>
              <a:rPr lang="en-US" altLang="zh-CN"/>
              <a:t>/20</a:t>
            </a:r>
            <a:r>
              <a:rPr lang="zh-CN" altLang="en-US"/>
              <a:t>号  </a:t>
            </a:r>
            <a:r>
              <a:rPr lang="en-US" altLang="zh-CN"/>
              <a:t>Arial/20pt</a:t>
            </a:r>
          </a:p>
          <a:p>
            <a:pPr lvl="1"/>
            <a:r>
              <a:rPr lang="zh-CN" altLang="en-US"/>
              <a:t>第二级内容文本样式：华文细黑</a:t>
            </a:r>
            <a:r>
              <a:rPr lang="en-US" altLang="zh-CN"/>
              <a:t>/18</a:t>
            </a:r>
            <a:r>
              <a:rPr lang="zh-CN" altLang="en-US"/>
              <a:t>号  </a:t>
            </a:r>
            <a:r>
              <a:rPr lang="en-US" altLang="zh-CN"/>
              <a:t>Arial/18pt</a:t>
            </a:r>
          </a:p>
          <a:p>
            <a:pPr lvl="2"/>
            <a:r>
              <a:rPr lang="zh-CN" altLang="en-US"/>
              <a:t>第三级内容文本样式：华文细黑</a:t>
            </a:r>
            <a:r>
              <a:rPr lang="en-US" altLang="zh-CN"/>
              <a:t>/16</a:t>
            </a:r>
            <a:r>
              <a:rPr lang="zh-CN" altLang="en-US"/>
              <a:t>号  </a:t>
            </a:r>
            <a:r>
              <a:rPr lang="en-US" altLang="zh-CN"/>
              <a:t>Arial/16pt</a:t>
            </a:r>
          </a:p>
          <a:p>
            <a:pPr lvl="3"/>
            <a:r>
              <a:rPr lang="zh-CN" altLang="en-US"/>
              <a:t>第四级内容文本样式：华文细黑</a:t>
            </a:r>
            <a:r>
              <a:rPr lang="en-US" altLang="zh-CN"/>
              <a:t>/14</a:t>
            </a:r>
            <a:r>
              <a:rPr lang="zh-CN" altLang="en-US"/>
              <a:t>号  </a:t>
            </a:r>
            <a:r>
              <a:rPr lang="en-US" altLang="zh-CN"/>
              <a:t>Arial/14pt</a:t>
            </a:r>
          </a:p>
          <a:p>
            <a:pPr lvl="4"/>
            <a:r>
              <a:rPr lang="zh-CN" altLang="en-US"/>
              <a:t>第五级内容文本样式：华文细黑</a:t>
            </a:r>
            <a:r>
              <a:rPr lang="en-US" altLang="zh-CN"/>
              <a:t>/12</a:t>
            </a:r>
            <a:r>
              <a:rPr lang="zh-CN" altLang="en-US"/>
              <a:t>号  </a:t>
            </a:r>
            <a:r>
              <a:rPr lang="en-US" altLang="zh-CN"/>
              <a:t>Arial/12pt</a:t>
            </a:r>
          </a:p>
        </p:txBody>
      </p:sp>
      <p:grpSp>
        <p:nvGrpSpPr>
          <p:cNvPr id="2053" name="Group 6"/>
          <p:cNvGrpSpPr>
            <a:grpSpLocks/>
          </p:cNvGrpSpPr>
          <p:nvPr/>
        </p:nvGrpSpPr>
        <p:grpSpPr bwMode="auto">
          <a:xfrm>
            <a:off x="468479" y="6189910"/>
            <a:ext cx="2283079" cy="511146"/>
            <a:chOff x="295" y="3899"/>
            <a:chExt cx="1438" cy="322"/>
          </a:xfrm>
        </p:grpSpPr>
        <p:pic>
          <p:nvPicPr>
            <p:cNvPr id="2055" name="Picture 7" descr="实验室LOGO-changed"/>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95" y="3899"/>
              <a:ext cx="421"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6184" name="Text Box 8"/>
            <p:cNvSpPr txBox="1">
              <a:spLocks noChangeArrowheads="1"/>
            </p:cNvSpPr>
            <p:nvPr userDrawn="1"/>
          </p:nvSpPr>
          <p:spPr bwMode="auto">
            <a:xfrm>
              <a:off x="680" y="3983"/>
              <a:ext cx="1053" cy="159"/>
            </a:xfrm>
            <a:prstGeom prst="rect">
              <a:avLst/>
            </a:prstGeom>
            <a:noFill/>
            <a:ln>
              <a:noFill/>
            </a:ln>
            <a:effectLst/>
            <a:extLst/>
          </p:spPr>
          <p:txBody>
            <a:bodyPr wrap="none" lIns="113157" tIns="56579" rIns="113157" bIns="56579">
              <a:spAutoFit/>
            </a:bodyPr>
            <a:lstStyle>
              <a:lvl1pPr algn="l" defTabSz="1131888">
                <a:defRPr>
                  <a:solidFill>
                    <a:schemeClr val="tx1"/>
                  </a:solidFill>
                  <a:latin typeface="Arial" pitchFamily="34" charset="0"/>
                  <a:ea typeface="华文细黑" pitchFamily="2" charset="-122"/>
                </a:defRPr>
              </a:lvl1pPr>
              <a:lvl2pPr marL="565150" algn="l" defTabSz="1131888">
                <a:defRPr>
                  <a:solidFill>
                    <a:schemeClr val="tx1"/>
                  </a:solidFill>
                  <a:latin typeface="Arial" pitchFamily="34" charset="0"/>
                  <a:ea typeface="华文细黑" pitchFamily="2" charset="-122"/>
                </a:defRPr>
              </a:lvl2pPr>
              <a:lvl3pPr marL="1131888" algn="l" defTabSz="1131888">
                <a:defRPr>
                  <a:solidFill>
                    <a:schemeClr val="tx1"/>
                  </a:solidFill>
                  <a:latin typeface="Arial" pitchFamily="34" charset="0"/>
                  <a:ea typeface="华文细黑" pitchFamily="2" charset="-122"/>
                </a:defRPr>
              </a:lvl3pPr>
              <a:lvl4pPr marL="1697038" algn="l" defTabSz="1131888">
                <a:defRPr>
                  <a:solidFill>
                    <a:schemeClr val="tx1"/>
                  </a:solidFill>
                  <a:latin typeface="Arial" pitchFamily="34" charset="0"/>
                  <a:ea typeface="华文细黑" pitchFamily="2" charset="-122"/>
                </a:defRPr>
              </a:lvl4pPr>
              <a:lvl5pPr marL="2263775" algn="l" defTabSz="1131888">
                <a:defRPr>
                  <a:solidFill>
                    <a:schemeClr val="tx1"/>
                  </a:solidFill>
                  <a:latin typeface="Arial" pitchFamily="34" charset="0"/>
                  <a:ea typeface="华文细黑" pitchFamily="2" charset="-122"/>
                </a:defRPr>
              </a:lvl5pPr>
              <a:lvl6pPr marL="2720975" defTabSz="1131888" fontAlgn="base">
                <a:spcBef>
                  <a:spcPct val="0"/>
                </a:spcBef>
                <a:spcAft>
                  <a:spcPct val="0"/>
                </a:spcAft>
                <a:defRPr>
                  <a:solidFill>
                    <a:schemeClr val="tx1"/>
                  </a:solidFill>
                  <a:latin typeface="Arial" pitchFamily="34" charset="0"/>
                  <a:ea typeface="华文细黑" pitchFamily="2" charset="-122"/>
                </a:defRPr>
              </a:lvl6pPr>
              <a:lvl7pPr marL="3178175" defTabSz="1131888" fontAlgn="base">
                <a:spcBef>
                  <a:spcPct val="0"/>
                </a:spcBef>
                <a:spcAft>
                  <a:spcPct val="0"/>
                </a:spcAft>
                <a:defRPr>
                  <a:solidFill>
                    <a:schemeClr val="tx1"/>
                  </a:solidFill>
                  <a:latin typeface="Arial" pitchFamily="34" charset="0"/>
                  <a:ea typeface="华文细黑" pitchFamily="2" charset="-122"/>
                </a:defRPr>
              </a:lvl7pPr>
              <a:lvl8pPr marL="3635375" defTabSz="1131888" fontAlgn="base">
                <a:spcBef>
                  <a:spcPct val="0"/>
                </a:spcBef>
                <a:spcAft>
                  <a:spcPct val="0"/>
                </a:spcAft>
                <a:defRPr>
                  <a:solidFill>
                    <a:schemeClr val="tx1"/>
                  </a:solidFill>
                  <a:latin typeface="Arial" pitchFamily="34" charset="0"/>
                  <a:ea typeface="华文细黑" pitchFamily="2" charset="-122"/>
                </a:defRPr>
              </a:lvl8pPr>
              <a:lvl9pPr marL="4092575" defTabSz="1131888" fontAlgn="base">
                <a:spcBef>
                  <a:spcPct val="0"/>
                </a:spcBef>
                <a:spcAft>
                  <a:spcPct val="0"/>
                </a:spcAft>
                <a:defRPr>
                  <a:solidFill>
                    <a:schemeClr val="tx1"/>
                  </a:solidFill>
                  <a:latin typeface="Arial" pitchFamily="34" charset="0"/>
                  <a:ea typeface="华文细黑" pitchFamily="2" charset="-122"/>
                </a:defRPr>
              </a:lvl9pPr>
            </a:lstStyle>
            <a:p>
              <a:pPr>
                <a:lnSpc>
                  <a:spcPct val="120000"/>
                </a:lnSpc>
                <a:defRPr/>
              </a:pPr>
              <a:r>
                <a:rPr lang="zh-CN" altLang="en-US" sz="750" b="1">
                  <a:solidFill>
                    <a:srgbClr val="43A1FF"/>
                  </a:solidFill>
                  <a:latin typeface="微软雅黑" pitchFamily="34" charset="-122"/>
                  <a:ea typeface="微软雅黑" pitchFamily="34" charset="-122"/>
                </a:rPr>
                <a:t>测绘遥感信息工程国家重点实验室</a:t>
              </a:r>
            </a:p>
          </p:txBody>
        </p:sp>
      </p:grpSp>
      <p:sp>
        <p:nvSpPr>
          <p:cNvPr id="9" name="Rectangle 6"/>
          <p:cNvSpPr txBox="1">
            <a:spLocks noChangeArrowheads="1"/>
          </p:cNvSpPr>
          <p:nvPr userDrawn="1"/>
        </p:nvSpPr>
        <p:spPr bwMode="auto">
          <a:xfrm>
            <a:off x="7010400" y="0"/>
            <a:ext cx="2133600" cy="476250"/>
          </a:xfrm>
          <a:prstGeom prst="rect">
            <a:avLst/>
          </a:prstGeom>
          <a:noFill/>
          <a:ln w="9525">
            <a:noFill/>
            <a:miter lim="800000"/>
            <a:headEnd/>
            <a:tailEnd/>
          </a:ln>
          <a:effectLst/>
        </p:spPr>
        <p:txBody>
          <a:bodyPr vert="horz" wrap="square" lIns="68427" tIns="34219" rIns="68427" bIns="34219" numCol="1" anchor="t" anchorCtr="0" compatLnSpc="1">
            <a:prstTxWarp prst="textNoShape">
              <a:avLst/>
            </a:prstTxWarp>
          </a:bodyPr>
          <a:lstStyle>
            <a:defPPr>
              <a:defRPr lang="zh-CN"/>
            </a:defPPr>
            <a:lvl1pPr marL="0" algn="r" defTabSz="908792" rtl="0" eaLnBrk="1" latinLnBrk="0" hangingPunct="1">
              <a:defRPr sz="1800" b="1" kern="1200">
                <a:solidFill>
                  <a:srgbClr val="FF3300"/>
                </a:solidFill>
                <a:latin typeface="Times New Roman" pitchFamily="18" charset="0"/>
                <a:ea typeface="+mn-ea"/>
                <a:cs typeface="+mn-cs"/>
              </a:defRPr>
            </a:lvl1pPr>
            <a:lvl2pPr marL="454385" algn="l" defTabSz="908792" rtl="0" eaLnBrk="1" latinLnBrk="0" hangingPunct="1">
              <a:defRPr sz="1800" kern="1200">
                <a:solidFill>
                  <a:schemeClr val="tx1"/>
                </a:solidFill>
                <a:latin typeface="+mn-lt"/>
                <a:ea typeface="+mn-ea"/>
                <a:cs typeface="+mn-cs"/>
              </a:defRPr>
            </a:lvl2pPr>
            <a:lvl3pPr marL="908792" algn="l" defTabSz="908792" rtl="0" eaLnBrk="1" latinLnBrk="0" hangingPunct="1">
              <a:defRPr sz="1800" kern="1200">
                <a:solidFill>
                  <a:schemeClr val="tx1"/>
                </a:solidFill>
                <a:latin typeface="+mn-lt"/>
                <a:ea typeface="+mn-ea"/>
                <a:cs typeface="+mn-cs"/>
              </a:defRPr>
            </a:lvl3pPr>
            <a:lvl4pPr marL="1363190" algn="l" defTabSz="908792" rtl="0" eaLnBrk="1" latinLnBrk="0" hangingPunct="1">
              <a:defRPr sz="1800" kern="1200">
                <a:solidFill>
                  <a:schemeClr val="tx1"/>
                </a:solidFill>
                <a:latin typeface="+mn-lt"/>
                <a:ea typeface="+mn-ea"/>
                <a:cs typeface="+mn-cs"/>
              </a:defRPr>
            </a:lvl4pPr>
            <a:lvl5pPr marL="1817590" algn="l" defTabSz="908792" rtl="0" eaLnBrk="1" latinLnBrk="0" hangingPunct="1">
              <a:defRPr sz="1800" kern="1200">
                <a:solidFill>
                  <a:schemeClr val="tx1"/>
                </a:solidFill>
                <a:latin typeface="+mn-lt"/>
                <a:ea typeface="+mn-ea"/>
                <a:cs typeface="+mn-cs"/>
              </a:defRPr>
            </a:lvl5pPr>
            <a:lvl6pPr marL="2271989" algn="l" defTabSz="908792" rtl="0" eaLnBrk="1" latinLnBrk="0" hangingPunct="1">
              <a:defRPr sz="1800" kern="1200">
                <a:solidFill>
                  <a:schemeClr val="tx1"/>
                </a:solidFill>
                <a:latin typeface="+mn-lt"/>
                <a:ea typeface="+mn-ea"/>
                <a:cs typeface="+mn-cs"/>
              </a:defRPr>
            </a:lvl6pPr>
            <a:lvl7pPr marL="2726375" algn="l" defTabSz="908792" rtl="0" eaLnBrk="1" latinLnBrk="0" hangingPunct="1">
              <a:defRPr sz="1800" kern="1200">
                <a:solidFill>
                  <a:schemeClr val="tx1"/>
                </a:solidFill>
                <a:latin typeface="+mn-lt"/>
                <a:ea typeface="+mn-ea"/>
                <a:cs typeface="+mn-cs"/>
              </a:defRPr>
            </a:lvl7pPr>
            <a:lvl8pPr marL="3180767" algn="l" defTabSz="908792" rtl="0" eaLnBrk="1" latinLnBrk="0" hangingPunct="1">
              <a:defRPr sz="1800" kern="1200">
                <a:solidFill>
                  <a:schemeClr val="tx1"/>
                </a:solidFill>
                <a:latin typeface="+mn-lt"/>
                <a:ea typeface="+mn-ea"/>
                <a:cs typeface="+mn-cs"/>
              </a:defRPr>
            </a:lvl8pPr>
            <a:lvl9pPr marL="3635166" algn="l" defTabSz="908792"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fld id="{2A24EFDC-A939-4FE6-87C2-18D0C693EEF1}" type="slidenum">
              <a:rPr lang="en-US" altLang="zh-CN" sz="1350" smtClean="0"/>
              <a:pPr defTabSz="685800" fontAlgn="auto">
                <a:spcBef>
                  <a:spcPts val="0"/>
                </a:spcBef>
                <a:spcAft>
                  <a:spcPts val="0"/>
                </a:spcAft>
              </a:pPr>
              <a:t>‹#›</a:t>
            </a:fld>
            <a:endParaRPr lang="en-US" altLang="zh-CN" sz="1350"/>
          </a:p>
        </p:txBody>
      </p:sp>
    </p:spTree>
    <p:extLst>
      <p:ext uri="{BB962C8B-B14F-4D97-AF65-F5344CB8AC3E}">
        <p14:creationId xmlns:p14="http://schemas.microsoft.com/office/powerpoint/2010/main" val="16162503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transition/>
  <p:hf hdr="0" ftr="0"/>
  <p:txStyles>
    <p:titleStyle>
      <a:lvl1pPr marL="269628" indent="-269628" algn="l" defTabSz="681719" rtl="0" eaLnBrk="0" fontAlgn="base" hangingPunct="0">
        <a:spcBef>
          <a:spcPct val="0"/>
        </a:spcBef>
        <a:spcAft>
          <a:spcPct val="0"/>
        </a:spcAft>
        <a:defRPr sz="2100" b="1">
          <a:solidFill>
            <a:schemeClr val="bg1"/>
          </a:solidFill>
          <a:latin typeface="+mj-lt"/>
          <a:ea typeface="+mj-ea"/>
          <a:cs typeface="+mj-cs"/>
        </a:defRPr>
      </a:lvl1pPr>
      <a:lvl2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2pPr>
      <a:lvl3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3pPr>
      <a:lvl4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4pPr>
      <a:lvl5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5pPr>
      <a:lvl6pPr marL="544990" algn="l" defTabSz="681719" rtl="0" fontAlgn="base">
        <a:spcBef>
          <a:spcPct val="0"/>
        </a:spcBef>
        <a:spcAft>
          <a:spcPct val="0"/>
        </a:spcAft>
        <a:defRPr sz="2100" b="1">
          <a:solidFill>
            <a:schemeClr val="bg1"/>
          </a:solidFill>
          <a:latin typeface="Arial" pitchFamily="34" charset="0"/>
          <a:ea typeface="微软雅黑" pitchFamily="34" charset="-122"/>
        </a:defRPr>
      </a:lvl6pPr>
      <a:lvl7pPr marL="820361" algn="l" defTabSz="681719" rtl="0" fontAlgn="base">
        <a:spcBef>
          <a:spcPct val="0"/>
        </a:spcBef>
        <a:spcAft>
          <a:spcPct val="0"/>
        </a:spcAft>
        <a:defRPr sz="2100" b="1">
          <a:solidFill>
            <a:schemeClr val="bg1"/>
          </a:solidFill>
          <a:latin typeface="Arial" pitchFamily="34" charset="0"/>
          <a:ea typeface="微软雅黑" pitchFamily="34" charset="-122"/>
        </a:defRPr>
      </a:lvl7pPr>
      <a:lvl8pPr marL="1095719" algn="l" defTabSz="681719" rtl="0" fontAlgn="base">
        <a:spcBef>
          <a:spcPct val="0"/>
        </a:spcBef>
        <a:spcAft>
          <a:spcPct val="0"/>
        </a:spcAft>
        <a:defRPr sz="2100" b="1">
          <a:solidFill>
            <a:schemeClr val="bg1"/>
          </a:solidFill>
          <a:latin typeface="Arial" pitchFamily="34" charset="0"/>
          <a:ea typeface="微软雅黑" pitchFamily="34" charset="-122"/>
        </a:defRPr>
      </a:lvl8pPr>
      <a:lvl9pPr marL="1371082" algn="l" defTabSz="681719" rtl="0" fontAlgn="base">
        <a:spcBef>
          <a:spcPct val="0"/>
        </a:spcBef>
        <a:spcAft>
          <a:spcPct val="0"/>
        </a:spcAft>
        <a:defRPr sz="2100" b="1">
          <a:solidFill>
            <a:schemeClr val="bg1"/>
          </a:solidFill>
          <a:latin typeface="Arial" pitchFamily="34" charset="0"/>
          <a:ea typeface="微软雅黑" pitchFamily="34" charset="-122"/>
        </a:defRPr>
      </a:lvl9pPr>
    </p:titleStyle>
    <p:bodyStyle>
      <a:lvl1pPr marL="134815" indent="-134815" algn="l" defTabSz="681719" rtl="0" eaLnBrk="0" fontAlgn="ctr" hangingPunct="0">
        <a:lnSpc>
          <a:spcPct val="120000"/>
        </a:lnSpc>
        <a:spcBef>
          <a:spcPct val="20000"/>
        </a:spcBef>
        <a:spcAft>
          <a:spcPct val="0"/>
        </a:spcAft>
        <a:buClr>
          <a:schemeClr val="tx1"/>
        </a:buClr>
        <a:buSzPct val="60000"/>
        <a:buFont typeface="Wingdings" pitchFamily="2" charset="2"/>
        <a:buChar char="n"/>
        <a:defRPr sz="1800" b="1">
          <a:solidFill>
            <a:schemeClr val="tx1"/>
          </a:solidFill>
          <a:latin typeface="+mn-lt"/>
          <a:ea typeface="+mn-ea"/>
          <a:cs typeface="+mn-cs"/>
        </a:defRPr>
      </a:lvl1pPr>
      <a:lvl2pPr marL="403483" indent="-134815" algn="l" defTabSz="681719" rtl="0" eaLnBrk="0" fontAlgn="ctr" hangingPunct="0">
        <a:lnSpc>
          <a:spcPct val="120000"/>
        </a:lnSpc>
        <a:spcBef>
          <a:spcPct val="20000"/>
        </a:spcBef>
        <a:spcAft>
          <a:spcPct val="0"/>
        </a:spcAft>
        <a:buClr>
          <a:schemeClr val="tx1"/>
        </a:buClr>
        <a:buSzPct val="60000"/>
        <a:buFont typeface="Wingdings" pitchFamily="2" charset="2"/>
        <a:buChar char="n"/>
        <a:defRPr sz="1500">
          <a:solidFill>
            <a:schemeClr val="tx1"/>
          </a:solidFill>
          <a:latin typeface="+mn-lt"/>
          <a:ea typeface="+mn-ea"/>
        </a:defRPr>
      </a:lvl2pPr>
      <a:lvl3pPr marL="667382" indent="-130042" algn="l" defTabSz="681719" rtl="0" eaLnBrk="0" fontAlgn="ctr" hangingPunct="0">
        <a:lnSpc>
          <a:spcPct val="120000"/>
        </a:lnSpc>
        <a:spcBef>
          <a:spcPct val="20000"/>
        </a:spcBef>
        <a:spcAft>
          <a:spcPct val="0"/>
        </a:spcAft>
        <a:buClr>
          <a:schemeClr val="tx1"/>
        </a:buClr>
        <a:buSzPct val="60000"/>
        <a:buFont typeface="Wingdings" pitchFamily="2" charset="2"/>
        <a:buChar char="n"/>
        <a:defRPr sz="1350">
          <a:solidFill>
            <a:schemeClr val="tx1"/>
          </a:solidFill>
          <a:latin typeface="+mn-lt"/>
          <a:ea typeface="+mn-ea"/>
        </a:defRPr>
      </a:lvl3pPr>
      <a:lvl4pPr marL="936045" indent="-134815" algn="l" defTabSz="681719" rtl="0" eaLnBrk="0" fontAlgn="ctr" hangingPunct="0">
        <a:lnSpc>
          <a:spcPct val="120000"/>
        </a:lnSpc>
        <a:spcBef>
          <a:spcPct val="20000"/>
        </a:spcBef>
        <a:spcAft>
          <a:spcPct val="0"/>
        </a:spcAft>
        <a:buClr>
          <a:schemeClr val="tx1"/>
        </a:buClr>
        <a:buSzPct val="60000"/>
        <a:buFont typeface="Wingdings" pitchFamily="2" charset="2"/>
        <a:buChar char="n"/>
        <a:defRPr sz="1200">
          <a:solidFill>
            <a:schemeClr val="tx1"/>
          </a:solidFill>
          <a:latin typeface="+mn-lt"/>
          <a:ea typeface="+mn-ea"/>
        </a:defRPr>
      </a:lvl4pPr>
      <a:lvl5pPr marL="1206631" indent="-136729" algn="l" defTabSz="681719" rtl="0" eaLnBrk="0" fontAlgn="ctr" hangingPunct="0">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5pPr>
      <a:lvl6pPr marL="1481997" indent="-136729" algn="l" defTabSz="681719" rtl="0" fontAlgn="ctr">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6pPr>
      <a:lvl7pPr marL="1757357" indent="-136729" algn="l" defTabSz="681719" rtl="0" fontAlgn="ctr">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7pPr>
      <a:lvl8pPr marL="2032721" indent="-136729" algn="l" defTabSz="681719" rtl="0" fontAlgn="ctr">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8pPr>
      <a:lvl9pPr marL="2308087" indent="-136729" algn="l" defTabSz="681719" rtl="0" fontAlgn="ctr">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9pPr>
    </p:bodyStyle>
    <p:otherStyle>
      <a:defPPr>
        <a:defRPr lang="zh-CN"/>
      </a:defPPr>
      <a:lvl1pPr marL="0" algn="l" defTabSz="550727" rtl="0" eaLnBrk="1" latinLnBrk="0" hangingPunct="1">
        <a:defRPr sz="1125" kern="1200">
          <a:solidFill>
            <a:schemeClr val="tx1"/>
          </a:solidFill>
          <a:latin typeface="+mn-lt"/>
          <a:ea typeface="+mn-ea"/>
          <a:cs typeface="+mn-cs"/>
        </a:defRPr>
      </a:lvl1pPr>
      <a:lvl2pPr marL="275364" algn="l" defTabSz="550727" rtl="0" eaLnBrk="1" latinLnBrk="0" hangingPunct="1">
        <a:defRPr sz="1125" kern="1200">
          <a:solidFill>
            <a:schemeClr val="tx1"/>
          </a:solidFill>
          <a:latin typeface="+mn-lt"/>
          <a:ea typeface="+mn-ea"/>
          <a:cs typeface="+mn-cs"/>
        </a:defRPr>
      </a:lvl2pPr>
      <a:lvl3pPr marL="550727" algn="l" defTabSz="550727" rtl="0" eaLnBrk="1" latinLnBrk="0" hangingPunct="1">
        <a:defRPr sz="1125" kern="1200">
          <a:solidFill>
            <a:schemeClr val="tx1"/>
          </a:solidFill>
          <a:latin typeface="+mn-lt"/>
          <a:ea typeface="+mn-ea"/>
          <a:cs typeface="+mn-cs"/>
        </a:defRPr>
      </a:lvl3pPr>
      <a:lvl4pPr marL="826098" algn="l" defTabSz="550727" rtl="0" eaLnBrk="1" latinLnBrk="0" hangingPunct="1">
        <a:defRPr sz="1125" kern="1200">
          <a:solidFill>
            <a:schemeClr val="tx1"/>
          </a:solidFill>
          <a:latin typeface="+mn-lt"/>
          <a:ea typeface="+mn-ea"/>
          <a:cs typeface="+mn-cs"/>
        </a:defRPr>
      </a:lvl4pPr>
      <a:lvl5pPr marL="1101455" algn="l" defTabSz="550727" rtl="0" eaLnBrk="1" latinLnBrk="0" hangingPunct="1">
        <a:defRPr sz="1125" kern="1200">
          <a:solidFill>
            <a:schemeClr val="tx1"/>
          </a:solidFill>
          <a:latin typeface="+mn-lt"/>
          <a:ea typeface="+mn-ea"/>
          <a:cs typeface="+mn-cs"/>
        </a:defRPr>
      </a:lvl5pPr>
      <a:lvl6pPr marL="1376815" algn="l" defTabSz="550727" rtl="0" eaLnBrk="1" latinLnBrk="0" hangingPunct="1">
        <a:defRPr sz="1125" kern="1200">
          <a:solidFill>
            <a:schemeClr val="tx1"/>
          </a:solidFill>
          <a:latin typeface="+mn-lt"/>
          <a:ea typeface="+mn-ea"/>
          <a:cs typeface="+mn-cs"/>
        </a:defRPr>
      </a:lvl6pPr>
      <a:lvl7pPr marL="1652185" algn="l" defTabSz="550727" rtl="0" eaLnBrk="1" latinLnBrk="0" hangingPunct="1">
        <a:defRPr sz="1125" kern="1200">
          <a:solidFill>
            <a:schemeClr val="tx1"/>
          </a:solidFill>
          <a:latin typeface="+mn-lt"/>
          <a:ea typeface="+mn-ea"/>
          <a:cs typeface="+mn-cs"/>
        </a:defRPr>
      </a:lvl7pPr>
      <a:lvl8pPr marL="1927554" algn="l" defTabSz="550727" rtl="0" eaLnBrk="1" latinLnBrk="0" hangingPunct="1">
        <a:defRPr sz="1125" kern="1200">
          <a:solidFill>
            <a:schemeClr val="tx1"/>
          </a:solidFill>
          <a:latin typeface="+mn-lt"/>
          <a:ea typeface="+mn-ea"/>
          <a:cs typeface="+mn-cs"/>
        </a:defRPr>
      </a:lvl8pPr>
      <a:lvl9pPr marL="2202910" algn="l" defTabSz="550727" rtl="0" eaLnBrk="1" latinLnBrk="0" hangingPunct="1">
        <a:defRPr sz="11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59.emf"/><Relationship Id="rId3" Type="http://schemas.openxmlformats.org/officeDocument/2006/relationships/image" Target="../media/image54.png"/><Relationship Id="rId7" Type="http://schemas.openxmlformats.org/officeDocument/2006/relationships/image" Target="../media/image56.emf"/><Relationship Id="rId12" Type="http://schemas.openxmlformats.org/officeDocument/2006/relationships/customXml" Target="../ink/ink5.xml"/><Relationship Id="rId2" Type="http://schemas.openxmlformats.org/officeDocument/2006/relationships/image" Target="../media/image53.png"/><Relationship Id="rId1" Type="http://schemas.openxmlformats.org/officeDocument/2006/relationships/slideLayout" Target="../slideLayouts/slideLayout15.xml"/><Relationship Id="rId6" Type="http://schemas.openxmlformats.org/officeDocument/2006/relationships/customXml" Target="../ink/ink2.xml"/><Relationship Id="rId11" Type="http://schemas.openxmlformats.org/officeDocument/2006/relationships/image" Target="../media/image58.emf"/><Relationship Id="rId5" Type="http://schemas.openxmlformats.org/officeDocument/2006/relationships/image" Target="../media/image55.emf"/><Relationship Id="rId15" Type="http://schemas.openxmlformats.org/officeDocument/2006/relationships/image" Target="../media/image60.emf"/><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57.emf"/><Relationship Id="rId14" Type="http://schemas.openxmlformats.org/officeDocument/2006/relationships/customXml" Target="../ink/ink6.xml"/></Relationships>
</file>

<file path=ppt/slides/_rels/slide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7.png"/><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5.emf"/><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6.emf"/><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0" y="1894436"/>
            <a:ext cx="9144000" cy="16065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nSpc>
                <a:spcPct val="120000"/>
              </a:lnSpc>
            </a:pPr>
            <a:r>
              <a:rPr lang="zh-CN" altLang="en-US" sz="4000" b="1" kern="0" dirty="0">
                <a:solidFill>
                  <a:srgbClr val="FFFF00"/>
                </a:solidFill>
                <a:latin typeface="微软雅黑" pitchFamily="34" charset="-122"/>
                <a:ea typeface="微软雅黑" pitchFamily="34" charset="-122"/>
              </a:rPr>
              <a:t>光学几何定标的原理与方法</a:t>
            </a:r>
            <a:endParaRPr lang="en-US" altLang="zh-CN" sz="4000" b="1" kern="0" dirty="0">
              <a:solidFill>
                <a:srgbClr val="FFFF00"/>
              </a:solidFill>
              <a:latin typeface="微软雅黑" pitchFamily="34" charset="-122"/>
              <a:ea typeface="微软雅黑" pitchFamily="34" charset="-122"/>
            </a:endParaRPr>
          </a:p>
        </p:txBody>
      </p:sp>
      <p:sp>
        <p:nvSpPr>
          <p:cNvPr id="11" name="TextBox 6"/>
          <p:cNvSpPr txBox="1"/>
          <p:nvPr/>
        </p:nvSpPr>
        <p:spPr>
          <a:xfrm>
            <a:off x="44388" y="33291"/>
            <a:ext cx="9099612" cy="523220"/>
          </a:xfrm>
          <a:prstGeom prst="rect">
            <a:avLst/>
          </a:prstGeom>
          <a:noFill/>
        </p:spPr>
        <p:txBody>
          <a:bodyPr wrap="square" rtlCol="0">
            <a:spAutoFit/>
          </a:bodyPr>
          <a:lstStyle/>
          <a:p>
            <a:pPr defTabSz="1131888"/>
            <a:r>
              <a:rPr kumimoji="1" lang="en-US" altLang="zh-CN" sz="2800" b="1" dirty="0">
                <a:solidFill>
                  <a:schemeClr val="bg1"/>
                </a:solidFill>
                <a:latin typeface="微软雅黑" pitchFamily="34" charset="-122"/>
                <a:ea typeface="微软雅黑" pitchFamily="34" charset="-122"/>
              </a:rPr>
              <a:t>RSONE</a:t>
            </a:r>
            <a:r>
              <a:rPr kumimoji="1" lang="zh-CN" altLang="en-US" sz="2800" b="1" dirty="0">
                <a:solidFill>
                  <a:schemeClr val="bg1"/>
                </a:solidFill>
                <a:latin typeface="微软雅黑" pitchFamily="34" charset="-122"/>
                <a:ea typeface="微软雅黑" pitchFamily="34" charset="-122"/>
              </a:rPr>
              <a:t>小组培训材料</a:t>
            </a:r>
          </a:p>
        </p:txBody>
      </p:sp>
      <p:pic>
        <p:nvPicPr>
          <p:cNvPr id="12" name="Picture 4" descr="图片1"/>
          <p:cNvPicPr>
            <a:picLocks noChangeAspect="1" noChangeArrowheads="1"/>
          </p:cNvPicPr>
          <p:nvPr/>
        </p:nvPicPr>
        <p:blipFill>
          <a:blip r:embed="rId3"/>
          <a:srcRect/>
          <a:stretch>
            <a:fillRect/>
          </a:stretch>
        </p:blipFill>
        <p:spPr bwMode="auto">
          <a:xfrm>
            <a:off x="474669" y="3382087"/>
            <a:ext cx="8296326" cy="82408"/>
          </a:xfrm>
          <a:prstGeom prst="rect">
            <a:avLst/>
          </a:prstGeom>
          <a:noFill/>
          <a:ln w="9525">
            <a:noFill/>
            <a:miter lim="800000"/>
            <a:headEnd/>
            <a:tailEnd/>
          </a:ln>
        </p:spPr>
      </p:pic>
      <p:sp>
        <p:nvSpPr>
          <p:cNvPr id="13" name="矩形 12"/>
          <p:cNvSpPr/>
          <p:nvPr/>
        </p:nvSpPr>
        <p:spPr>
          <a:xfrm>
            <a:off x="7956376" y="6433550"/>
            <a:ext cx="1368152" cy="400110"/>
          </a:xfrm>
          <a:prstGeom prst="rect">
            <a:avLst/>
          </a:prstGeom>
        </p:spPr>
        <p:txBody>
          <a:bodyPr wrap="square">
            <a:spAutoFit/>
          </a:bodyPr>
          <a:lstStyle/>
          <a:p>
            <a:pPr algn="l"/>
            <a:r>
              <a:rPr lang="zh-CN" altLang="en-US" sz="2000" b="1" dirty="0">
                <a:solidFill>
                  <a:srgbClr val="FF0000"/>
                </a:solidFill>
                <a:latin typeface="微软雅黑" pitchFamily="34" charset="-122"/>
                <a:ea typeface="微软雅黑" pitchFamily="34" charset="-122"/>
              </a:rPr>
              <a:t>内部资料</a:t>
            </a:r>
            <a:endParaRPr lang="en-US" altLang="zh-CN" sz="2000" b="1" dirty="0">
              <a:solidFill>
                <a:srgbClr val="FF0000"/>
              </a:solidFill>
              <a:latin typeface="微软雅黑" pitchFamily="34" charset="-122"/>
              <a:ea typeface="微软雅黑" pitchFamily="34" charset="-122"/>
            </a:endParaRPr>
          </a:p>
        </p:txBody>
      </p:sp>
      <p:sp>
        <p:nvSpPr>
          <p:cNvPr id="15" name="矩形 14"/>
          <p:cNvSpPr/>
          <p:nvPr/>
        </p:nvSpPr>
        <p:spPr>
          <a:xfrm>
            <a:off x="3563888" y="5589240"/>
            <a:ext cx="1620958" cy="523220"/>
          </a:xfrm>
          <a:prstGeom prst="rect">
            <a:avLst/>
          </a:prstGeom>
        </p:spPr>
        <p:txBody>
          <a:bodyPr wrap="none">
            <a:spAutoFit/>
          </a:bodyPr>
          <a:lstStyle/>
          <a:p>
            <a:pPr algn="ctr"/>
            <a:r>
              <a:rPr lang="zh-CN" altLang="en-US" sz="2800" dirty="0">
                <a:solidFill>
                  <a:srgbClr val="FFFF00"/>
                </a:solidFill>
              </a:rPr>
              <a:t>武汉大学</a:t>
            </a:r>
          </a:p>
        </p:txBody>
      </p:sp>
    </p:spTree>
    <p:extLst>
      <p:ext uri="{BB962C8B-B14F-4D97-AF65-F5344CB8AC3E}">
        <p14:creationId xmlns:p14="http://schemas.microsoft.com/office/powerpoint/2010/main" val="2738641186"/>
      </p:ext>
    </p:extLst>
  </p:cSld>
  <p:clrMapOvr>
    <a:masterClrMapping/>
  </p:clrMapOvr>
  <p:transition advTm="1743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全色和多光谱相对定标</a:t>
            </a:r>
          </a:p>
        </p:txBody>
      </p:sp>
      <p:pic>
        <p:nvPicPr>
          <p:cNvPr id="5" name="图片 4"/>
          <p:cNvPicPr>
            <a:picLocks noChangeAspect="1"/>
          </p:cNvPicPr>
          <p:nvPr/>
        </p:nvPicPr>
        <p:blipFill>
          <a:blip r:embed="rId2"/>
          <a:stretch>
            <a:fillRect/>
          </a:stretch>
        </p:blipFill>
        <p:spPr>
          <a:xfrm>
            <a:off x="3347864" y="0"/>
            <a:ext cx="4944453" cy="6858000"/>
          </a:xfrm>
          <a:prstGeom prst="rect">
            <a:avLst/>
          </a:prstGeom>
        </p:spPr>
      </p:pic>
      <p:sp>
        <p:nvSpPr>
          <p:cNvPr id="4" name="矩形 3"/>
          <p:cNvSpPr/>
          <p:nvPr/>
        </p:nvSpPr>
        <p:spPr>
          <a:xfrm>
            <a:off x="179512" y="2996952"/>
            <a:ext cx="3672408" cy="2585323"/>
          </a:xfrm>
          <a:prstGeom prst="rect">
            <a:avLst/>
          </a:prstGeom>
        </p:spPr>
        <p:txBody>
          <a:bodyPr wrap="square">
            <a:spAutoFit/>
          </a:bodyPr>
          <a:lstStyle/>
          <a:p>
            <a:pPr>
              <a:lnSpc>
                <a:spcPct val="150000"/>
              </a:lnSpc>
            </a:pPr>
            <a:r>
              <a:rPr lang="zh-CN" altLang="en-US" b="1" kern="100" dirty="0">
                <a:latin typeface="+mn-ea"/>
                <a:cs typeface="Times New Roman" panose="02020603050405020304" pitchFamily="18" charset="0"/>
              </a:rPr>
              <a:t>在得到全色相机文件的基础上，再进行</a:t>
            </a:r>
            <a:r>
              <a:rPr lang="zh-CN" altLang="en-US" b="1" kern="100" dirty="0">
                <a:solidFill>
                  <a:srgbClr val="FF0000"/>
                </a:solidFill>
                <a:latin typeface="+mn-ea"/>
                <a:cs typeface="Times New Roman" panose="02020603050405020304" pitchFamily="18" charset="0"/>
              </a:rPr>
              <a:t>全色和多光谱之间</a:t>
            </a:r>
            <a:r>
              <a:rPr lang="zh-CN" altLang="en-US" b="1" kern="100" dirty="0">
                <a:latin typeface="+mn-ea"/>
                <a:cs typeface="Times New Roman" panose="02020603050405020304" pitchFamily="18" charset="0"/>
              </a:rPr>
              <a:t>的相对定标。需要</a:t>
            </a:r>
            <a:r>
              <a:rPr lang="zh-CN" altLang="en-US" b="1" kern="100" dirty="0">
                <a:solidFill>
                  <a:srgbClr val="FF0000"/>
                </a:solidFill>
                <a:latin typeface="+mn-ea"/>
                <a:cs typeface="Times New Roman" panose="02020603050405020304" pitchFamily="18" charset="0"/>
              </a:rPr>
              <a:t>初始的多光谱相机文件</a:t>
            </a:r>
            <a:r>
              <a:rPr lang="zh-CN" altLang="en-US" b="1" kern="100" dirty="0">
                <a:latin typeface="+mn-ea"/>
                <a:cs typeface="Times New Roman" panose="02020603050405020304" pitchFamily="18" charset="0"/>
              </a:rPr>
              <a:t>、</a:t>
            </a:r>
            <a:r>
              <a:rPr lang="zh-CN" altLang="en-US" b="1" kern="100" dirty="0">
                <a:solidFill>
                  <a:srgbClr val="FF0000"/>
                </a:solidFill>
                <a:latin typeface="+mn-ea"/>
                <a:cs typeface="Times New Roman" panose="02020603050405020304" pitchFamily="18" charset="0"/>
              </a:rPr>
              <a:t>待定标的分片多光谱影像数据（其中一个波段）</a:t>
            </a:r>
            <a:r>
              <a:rPr lang="zh-CN" altLang="en-US" b="1" kern="100" dirty="0">
                <a:latin typeface="+mn-ea"/>
                <a:cs typeface="Times New Roman" panose="02020603050405020304" pitchFamily="18" charset="0"/>
              </a:rPr>
              <a:t>、</a:t>
            </a:r>
            <a:r>
              <a:rPr lang="zh-CN" altLang="en-US" b="1" kern="100" dirty="0">
                <a:solidFill>
                  <a:srgbClr val="FF0000"/>
                </a:solidFill>
                <a:latin typeface="+mn-ea"/>
                <a:cs typeface="Times New Roman" panose="02020603050405020304" pitchFamily="18" charset="0"/>
              </a:rPr>
              <a:t>分片全色参考数据</a:t>
            </a:r>
            <a:r>
              <a:rPr lang="zh-CN" altLang="en-US" b="1" kern="100" dirty="0">
                <a:latin typeface="+mn-ea"/>
                <a:cs typeface="Times New Roman" panose="02020603050405020304" pitchFamily="18" charset="0"/>
              </a:rPr>
              <a:t>、</a:t>
            </a:r>
            <a:r>
              <a:rPr lang="zh-CN" altLang="en-US" b="1" kern="100" dirty="0">
                <a:solidFill>
                  <a:srgbClr val="FF0000"/>
                </a:solidFill>
                <a:latin typeface="+mn-ea"/>
                <a:cs typeface="Times New Roman" panose="02020603050405020304" pitchFamily="18" charset="0"/>
              </a:rPr>
              <a:t>分片对应辅助数据</a:t>
            </a:r>
            <a:r>
              <a:rPr lang="zh-CN" altLang="en-US" b="1" kern="100" dirty="0">
                <a:latin typeface="+mn-ea"/>
                <a:cs typeface="Times New Roman" panose="02020603050405020304" pitchFamily="18" charset="0"/>
              </a:rPr>
              <a:t>以及</a:t>
            </a:r>
            <a:r>
              <a:rPr lang="zh-CN" altLang="en-US" b="1" kern="100" dirty="0">
                <a:solidFill>
                  <a:srgbClr val="FF0000"/>
                </a:solidFill>
                <a:latin typeface="+mn-ea"/>
                <a:cs typeface="Times New Roman" panose="02020603050405020304" pitchFamily="18" charset="0"/>
              </a:rPr>
              <a:t>参考</a:t>
            </a:r>
            <a:r>
              <a:rPr lang="en-US" altLang="zh-CN" b="1" kern="100" dirty="0">
                <a:solidFill>
                  <a:srgbClr val="FF0000"/>
                </a:solidFill>
                <a:latin typeface="+mn-ea"/>
                <a:cs typeface="Times New Roman" panose="02020603050405020304" pitchFamily="18" charset="0"/>
              </a:rPr>
              <a:t>DEM</a:t>
            </a:r>
            <a:r>
              <a:rPr lang="zh-CN" altLang="en-US" b="1" kern="100" dirty="0">
                <a:latin typeface="+mn-ea"/>
                <a:cs typeface="Times New Roman" panose="02020603050405020304" pitchFamily="18" charset="0"/>
              </a:rPr>
              <a:t>。</a:t>
            </a:r>
          </a:p>
        </p:txBody>
      </p:sp>
    </p:spTree>
    <p:extLst>
      <p:ext uri="{BB962C8B-B14F-4D97-AF65-F5344CB8AC3E}">
        <p14:creationId xmlns:p14="http://schemas.microsoft.com/office/powerpoint/2010/main" val="325002625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多光谱波段间相对定标</a:t>
            </a:r>
          </a:p>
        </p:txBody>
      </p:sp>
      <p:pic>
        <p:nvPicPr>
          <p:cNvPr id="3" name="图片 2"/>
          <p:cNvPicPr>
            <a:picLocks noChangeAspect="1"/>
          </p:cNvPicPr>
          <p:nvPr/>
        </p:nvPicPr>
        <p:blipFill>
          <a:blip r:embed="rId2"/>
          <a:stretch>
            <a:fillRect/>
          </a:stretch>
        </p:blipFill>
        <p:spPr>
          <a:xfrm>
            <a:off x="3419872" y="0"/>
            <a:ext cx="3825951" cy="6858000"/>
          </a:xfrm>
          <a:prstGeom prst="rect">
            <a:avLst/>
          </a:prstGeom>
        </p:spPr>
      </p:pic>
      <p:sp>
        <p:nvSpPr>
          <p:cNvPr id="4" name="矩形 3"/>
          <p:cNvSpPr/>
          <p:nvPr/>
        </p:nvSpPr>
        <p:spPr>
          <a:xfrm>
            <a:off x="251520" y="2348880"/>
            <a:ext cx="3672408" cy="2585323"/>
          </a:xfrm>
          <a:prstGeom prst="rect">
            <a:avLst/>
          </a:prstGeom>
        </p:spPr>
        <p:txBody>
          <a:bodyPr wrap="square">
            <a:spAutoFit/>
          </a:bodyPr>
          <a:lstStyle/>
          <a:p>
            <a:pPr>
              <a:lnSpc>
                <a:spcPct val="150000"/>
              </a:lnSpc>
            </a:pPr>
            <a:r>
              <a:rPr lang="zh-CN" altLang="en-US" b="1" kern="100" dirty="0">
                <a:latin typeface="+mn-ea"/>
                <a:cs typeface="Times New Roman" panose="02020603050405020304" pitchFamily="18" charset="0"/>
              </a:rPr>
              <a:t>定完全色和多光谱相对定标后，再进行</a:t>
            </a:r>
            <a:r>
              <a:rPr lang="zh-CN" altLang="en-US" b="1" kern="100" dirty="0">
                <a:solidFill>
                  <a:srgbClr val="FF0000"/>
                </a:solidFill>
                <a:latin typeface="+mn-ea"/>
                <a:cs typeface="Times New Roman" panose="02020603050405020304" pitchFamily="18" charset="0"/>
              </a:rPr>
              <a:t>多光谱波段之间</a:t>
            </a:r>
            <a:r>
              <a:rPr lang="zh-CN" altLang="en-US" b="1" kern="100" dirty="0">
                <a:latin typeface="+mn-ea"/>
                <a:cs typeface="Times New Roman" panose="02020603050405020304" pitchFamily="18" charset="0"/>
              </a:rPr>
              <a:t>的相对定标。需要</a:t>
            </a:r>
            <a:r>
              <a:rPr lang="zh-CN" altLang="en-US" b="1" kern="100" dirty="0">
                <a:solidFill>
                  <a:srgbClr val="FF0000"/>
                </a:solidFill>
                <a:latin typeface="+mn-ea"/>
                <a:cs typeface="Times New Roman" panose="02020603050405020304" pitchFamily="18" charset="0"/>
              </a:rPr>
              <a:t>上一步得到的多光谱相机文件</a:t>
            </a:r>
            <a:r>
              <a:rPr lang="zh-CN" altLang="en-US" b="1" kern="100" dirty="0">
                <a:latin typeface="+mn-ea"/>
                <a:cs typeface="Times New Roman" panose="02020603050405020304" pitchFamily="18" charset="0"/>
              </a:rPr>
              <a:t>、</a:t>
            </a:r>
            <a:r>
              <a:rPr lang="zh-CN" altLang="en-US" b="1" kern="100" dirty="0">
                <a:solidFill>
                  <a:srgbClr val="FF0000"/>
                </a:solidFill>
                <a:latin typeface="+mn-ea"/>
                <a:cs typeface="Times New Roman" panose="02020603050405020304" pitchFamily="18" charset="0"/>
              </a:rPr>
              <a:t>待定标的分片多光谱影像数据（所有波段）</a:t>
            </a:r>
            <a:r>
              <a:rPr lang="zh-CN" altLang="en-US" b="1" kern="100" dirty="0">
                <a:latin typeface="+mn-ea"/>
                <a:cs typeface="Times New Roman" panose="02020603050405020304" pitchFamily="18" charset="0"/>
              </a:rPr>
              <a:t>、</a:t>
            </a:r>
            <a:r>
              <a:rPr lang="zh-CN" altLang="en-US" b="1" kern="100" dirty="0">
                <a:solidFill>
                  <a:srgbClr val="FF0000"/>
                </a:solidFill>
                <a:latin typeface="+mn-ea"/>
                <a:cs typeface="Times New Roman" panose="02020603050405020304" pitchFamily="18" charset="0"/>
              </a:rPr>
              <a:t>分片对应辅助数据</a:t>
            </a:r>
            <a:r>
              <a:rPr lang="zh-CN" altLang="en-US" b="1" kern="100" dirty="0">
                <a:latin typeface="+mn-ea"/>
                <a:cs typeface="Times New Roman" panose="02020603050405020304" pitchFamily="18" charset="0"/>
              </a:rPr>
              <a:t>以及</a:t>
            </a:r>
            <a:r>
              <a:rPr lang="zh-CN" altLang="en-US" b="1" kern="100" dirty="0">
                <a:solidFill>
                  <a:srgbClr val="FF0000"/>
                </a:solidFill>
                <a:latin typeface="+mn-ea"/>
                <a:cs typeface="Times New Roman" panose="02020603050405020304" pitchFamily="18" charset="0"/>
              </a:rPr>
              <a:t>参考</a:t>
            </a:r>
            <a:r>
              <a:rPr lang="en-US" altLang="zh-CN" b="1" kern="100" dirty="0">
                <a:solidFill>
                  <a:srgbClr val="FF0000"/>
                </a:solidFill>
                <a:latin typeface="+mn-ea"/>
                <a:cs typeface="Times New Roman" panose="02020603050405020304" pitchFamily="18" charset="0"/>
              </a:rPr>
              <a:t>DEM</a:t>
            </a:r>
            <a:r>
              <a:rPr lang="zh-CN" altLang="en-US" b="1" kern="100" dirty="0">
                <a:latin typeface="+mn-ea"/>
                <a:cs typeface="Times New Roman" panose="02020603050405020304" pitchFamily="18" charset="0"/>
              </a:rPr>
              <a:t>。</a:t>
            </a:r>
          </a:p>
        </p:txBody>
      </p:sp>
    </p:spTree>
    <p:extLst>
      <p:ext uri="{BB962C8B-B14F-4D97-AF65-F5344CB8AC3E}">
        <p14:creationId xmlns:p14="http://schemas.microsoft.com/office/powerpoint/2010/main" val="6568335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5"/>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几何定标的原理</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几何定标的流程</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4" y="1108064"/>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几何定标的方法</a:t>
              </a:r>
              <a:endParaRPr lang="zh-CN" altLang="zh-CN"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66316832"/>
      </p:ext>
    </p:extLst>
  </p:cSld>
  <p:clrMapOvr>
    <a:masterClrMapping/>
  </p:clrMapOvr>
  <p:transition advTm="432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一些基本概念</a:t>
            </a:r>
          </a:p>
        </p:txBody>
      </p:sp>
      <p:sp>
        <p:nvSpPr>
          <p:cNvPr id="3" name="Text Box 4"/>
          <p:cNvSpPr txBox="1">
            <a:spLocks noChangeArrowheads="1"/>
          </p:cNvSpPr>
          <p:nvPr/>
        </p:nvSpPr>
        <p:spPr bwMode="auto">
          <a:xfrm>
            <a:off x="179512" y="1052736"/>
            <a:ext cx="8928992" cy="1015663"/>
          </a:xfrm>
          <a:prstGeom prst="rect">
            <a:avLst/>
          </a:prstGeom>
          <a:noFill/>
          <a:ln w="9525">
            <a:noFill/>
            <a:miter lim="800000"/>
            <a:headEnd/>
            <a:tailEnd/>
          </a:ln>
        </p:spPr>
        <p:txBody>
          <a:bodyPr wrap="square">
            <a:spAutoFit/>
          </a:bodyPr>
          <a:lstStyle/>
          <a:p>
            <a:pPr marL="342900" indent="-342900" algn="just" eaLnBrk="0" hangingPunct="0">
              <a:spcBef>
                <a:spcPts val="600"/>
              </a:spcBef>
              <a:spcAft>
                <a:spcPts val="600"/>
              </a:spcAft>
              <a:buFont typeface="Wingdings" panose="05000000000000000000" pitchFamily="2" charset="2"/>
              <a:buChar char="u"/>
            </a:pPr>
            <a:r>
              <a:rPr lang="zh-CN" altLang="en-US" sz="2000" b="1" dirty="0">
                <a:solidFill>
                  <a:srgbClr val="003366"/>
                </a:solidFill>
                <a:latin typeface="微软雅黑" pitchFamily="34" charset="-122"/>
                <a:ea typeface="微软雅黑" pitchFamily="34" charset="-122"/>
              </a:rPr>
              <a:t>分片数据：</a:t>
            </a:r>
            <a:r>
              <a:rPr lang="zh-CN" altLang="en-US" sz="2000" dirty="0">
                <a:solidFill>
                  <a:srgbClr val="003366"/>
                </a:solidFill>
                <a:latin typeface="微软雅黑" pitchFamily="34" charset="-122"/>
                <a:ea typeface="微软雅黑" pitchFamily="34" charset="-122"/>
              </a:rPr>
              <a:t>即由系统生产的</a:t>
            </a:r>
            <a:r>
              <a:rPr lang="en-US" altLang="zh-CN" sz="2000" dirty="0">
                <a:solidFill>
                  <a:srgbClr val="003366"/>
                </a:solidFill>
                <a:latin typeface="微软雅黑" pitchFamily="34" charset="-122"/>
                <a:ea typeface="微软雅黑" pitchFamily="34" charset="-122"/>
              </a:rPr>
              <a:t>L11</a:t>
            </a:r>
            <a:r>
              <a:rPr lang="zh-CN" altLang="en-US" sz="2000" dirty="0">
                <a:solidFill>
                  <a:srgbClr val="003366"/>
                </a:solidFill>
                <a:latin typeface="微软雅黑" pitchFamily="34" charset="-122"/>
                <a:ea typeface="微软雅黑" pitchFamily="34" charset="-122"/>
              </a:rPr>
              <a:t>产品。只做了相对辐射校正的图像像数据。其中，全色分片数据文件名结尾是</a:t>
            </a:r>
            <a:r>
              <a:rPr lang="zh-CN" altLang="en-US" sz="2000" dirty="0">
                <a:solidFill>
                  <a:srgbClr val="FF0000"/>
                </a:solidFill>
                <a:latin typeface="微软雅黑" pitchFamily="34" charset="-122"/>
                <a:ea typeface="微软雅黑" pitchFamily="34" charset="-122"/>
              </a:rPr>
              <a:t>每一片的编号</a:t>
            </a:r>
            <a:r>
              <a:rPr lang="zh-CN" altLang="en-US" sz="2000" dirty="0">
                <a:solidFill>
                  <a:srgbClr val="003366"/>
                </a:solidFill>
                <a:latin typeface="微软雅黑" pitchFamily="34" charset="-122"/>
                <a:ea typeface="微软雅黑" pitchFamily="34" charset="-122"/>
              </a:rPr>
              <a:t>；多光谱分片数据文件名结尾是</a:t>
            </a:r>
            <a:r>
              <a:rPr lang="zh-CN" altLang="en-US" sz="2000" dirty="0">
                <a:solidFill>
                  <a:srgbClr val="FF0000"/>
                </a:solidFill>
                <a:latin typeface="微软雅黑" pitchFamily="34" charset="-122"/>
                <a:ea typeface="微软雅黑" pitchFamily="34" charset="-122"/>
              </a:rPr>
              <a:t>波段号加分片的编号</a:t>
            </a:r>
            <a:r>
              <a:rPr lang="zh-CN" altLang="en-US" sz="2000" dirty="0">
                <a:solidFill>
                  <a:srgbClr val="003366"/>
                </a:solidFill>
                <a:latin typeface="微软雅黑" pitchFamily="34" charset="-122"/>
                <a:ea typeface="微软雅黑" pitchFamily="34" charset="-122"/>
              </a:rPr>
              <a:t>，如下所示：</a:t>
            </a:r>
            <a:endParaRPr lang="en-US" altLang="zh-CN" sz="2000" dirty="0">
              <a:solidFill>
                <a:srgbClr val="003366"/>
              </a:solidFill>
              <a:latin typeface="微软雅黑" pitchFamily="34" charset="-122"/>
              <a:ea typeface="微软雅黑" pitchFamily="34" charset="-122"/>
            </a:endParaRPr>
          </a:p>
        </p:txBody>
      </p:sp>
      <p:pic>
        <p:nvPicPr>
          <p:cNvPr id="4" name="图片 3"/>
          <p:cNvPicPr>
            <a:picLocks noChangeAspect="1"/>
          </p:cNvPicPr>
          <p:nvPr/>
        </p:nvPicPr>
        <p:blipFill>
          <a:blip r:embed="rId2"/>
          <a:stretch>
            <a:fillRect/>
          </a:stretch>
        </p:blipFill>
        <p:spPr>
          <a:xfrm>
            <a:off x="1043608" y="2204864"/>
            <a:ext cx="1008112" cy="1059810"/>
          </a:xfrm>
          <a:prstGeom prst="rect">
            <a:avLst/>
          </a:prstGeom>
        </p:spPr>
      </p:pic>
      <p:sp>
        <p:nvSpPr>
          <p:cNvPr id="5" name="文本框 4"/>
          <p:cNvSpPr txBox="1"/>
          <p:nvPr/>
        </p:nvSpPr>
        <p:spPr>
          <a:xfrm>
            <a:off x="532001" y="3275692"/>
            <a:ext cx="2031325" cy="369332"/>
          </a:xfrm>
          <a:prstGeom prst="rect">
            <a:avLst/>
          </a:prstGeom>
          <a:noFill/>
        </p:spPr>
        <p:txBody>
          <a:bodyPr wrap="none" rtlCol="0">
            <a:spAutoFit/>
          </a:bodyPr>
          <a:lstStyle/>
          <a:p>
            <a:r>
              <a:rPr lang="zh-CN" altLang="en-US" dirty="0"/>
              <a:t>全色分片（四片）</a:t>
            </a:r>
          </a:p>
        </p:txBody>
      </p:sp>
      <p:pic>
        <p:nvPicPr>
          <p:cNvPr id="8" name="图片 7"/>
          <p:cNvPicPr>
            <a:picLocks noChangeAspect="1"/>
          </p:cNvPicPr>
          <p:nvPr/>
        </p:nvPicPr>
        <p:blipFill>
          <a:blip r:embed="rId3"/>
          <a:stretch>
            <a:fillRect/>
          </a:stretch>
        </p:blipFill>
        <p:spPr>
          <a:xfrm>
            <a:off x="3165746" y="2204864"/>
            <a:ext cx="1172117" cy="954610"/>
          </a:xfrm>
          <a:prstGeom prst="rect">
            <a:avLst/>
          </a:prstGeom>
        </p:spPr>
      </p:pic>
      <p:pic>
        <p:nvPicPr>
          <p:cNvPr id="9" name="图片 8"/>
          <p:cNvPicPr>
            <a:picLocks noChangeAspect="1"/>
          </p:cNvPicPr>
          <p:nvPr/>
        </p:nvPicPr>
        <p:blipFill>
          <a:blip r:embed="rId4"/>
          <a:stretch>
            <a:fillRect/>
          </a:stretch>
        </p:blipFill>
        <p:spPr>
          <a:xfrm>
            <a:off x="4518556" y="2204864"/>
            <a:ext cx="1087811" cy="954610"/>
          </a:xfrm>
          <a:prstGeom prst="rect">
            <a:avLst/>
          </a:prstGeom>
        </p:spPr>
      </p:pic>
      <p:pic>
        <p:nvPicPr>
          <p:cNvPr id="10" name="图片 9"/>
          <p:cNvPicPr>
            <a:picLocks noChangeAspect="1"/>
          </p:cNvPicPr>
          <p:nvPr/>
        </p:nvPicPr>
        <p:blipFill>
          <a:blip r:embed="rId5"/>
          <a:stretch>
            <a:fillRect/>
          </a:stretch>
        </p:blipFill>
        <p:spPr>
          <a:xfrm>
            <a:off x="5787060" y="2204864"/>
            <a:ext cx="1134301" cy="954610"/>
          </a:xfrm>
          <a:prstGeom prst="rect">
            <a:avLst/>
          </a:prstGeom>
        </p:spPr>
      </p:pic>
      <p:pic>
        <p:nvPicPr>
          <p:cNvPr id="11" name="图片 10"/>
          <p:cNvPicPr>
            <a:picLocks noChangeAspect="1"/>
          </p:cNvPicPr>
          <p:nvPr/>
        </p:nvPicPr>
        <p:blipFill>
          <a:blip r:embed="rId6"/>
          <a:stretch>
            <a:fillRect/>
          </a:stretch>
        </p:blipFill>
        <p:spPr>
          <a:xfrm>
            <a:off x="7102054" y="2194186"/>
            <a:ext cx="1162997" cy="965287"/>
          </a:xfrm>
          <a:prstGeom prst="rect">
            <a:avLst/>
          </a:prstGeom>
        </p:spPr>
      </p:pic>
      <p:sp>
        <p:nvSpPr>
          <p:cNvPr id="12" name="文本框 11"/>
          <p:cNvSpPr txBox="1"/>
          <p:nvPr/>
        </p:nvSpPr>
        <p:spPr>
          <a:xfrm>
            <a:off x="4309732" y="3295938"/>
            <a:ext cx="2954655" cy="369332"/>
          </a:xfrm>
          <a:prstGeom prst="rect">
            <a:avLst/>
          </a:prstGeom>
          <a:noFill/>
        </p:spPr>
        <p:txBody>
          <a:bodyPr wrap="none" rtlCol="0">
            <a:spAutoFit/>
          </a:bodyPr>
          <a:lstStyle/>
          <a:p>
            <a:r>
              <a:rPr lang="zh-CN" altLang="en-US" dirty="0"/>
              <a:t>多光谱分片（四波段四片）</a:t>
            </a:r>
          </a:p>
        </p:txBody>
      </p:sp>
      <p:sp>
        <p:nvSpPr>
          <p:cNvPr id="13" name="Text Box 4"/>
          <p:cNvSpPr txBox="1">
            <a:spLocks noChangeArrowheads="1"/>
          </p:cNvSpPr>
          <p:nvPr/>
        </p:nvSpPr>
        <p:spPr bwMode="auto">
          <a:xfrm>
            <a:off x="179512" y="3665270"/>
            <a:ext cx="8928992" cy="707886"/>
          </a:xfrm>
          <a:prstGeom prst="rect">
            <a:avLst/>
          </a:prstGeom>
          <a:noFill/>
          <a:ln w="9525">
            <a:noFill/>
            <a:miter lim="800000"/>
            <a:headEnd/>
            <a:tailEnd/>
          </a:ln>
        </p:spPr>
        <p:txBody>
          <a:bodyPr wrap="square">
            <a:spAutoFit/>
          </a:bodyPr>
          <a:lstStyle/>
          <a:p>
            <a:pPr marL="342900" indent="-342900" algn="just" eaLnBrk="0" hangingPunct="0">
              <a:spcBef>
                <a:spcPts val="600"/>
              </a:spcBef>
              <a:spcAft>
                <a:spcPts val="600"/>
              </a:spcAft>
              <a:buFont typeface="Wingdings" panose="05000000000000000000" pitchFamily="2" charset="2"/>
              <a:buChar char="u"/>
            </a:pPr>
            <a:r>
              <a:rPr lang="zh-CN" altLang="en-US" sz="2000" b="1" dirty="0">
                <a:solidFill>
                  <a:srgbClr val="003366"/>
                </a:solidFill>
                <a:latin typeface="微软雅黑" pitchFamily="34" charset="-122"/>
                <a:ea typeface="微软雅黑" pitchFamily="34" charset="-122"/>
              </a:rPr>
              <a:t>辅助数据：</a:t>
            </a:r>
            <a:r>
              <a:rPr lang="zh-CN" altLang="en-US" sz="2000" dirty="0">
                <a:solidFill>
                  <a:srgbClr val="003366"/>
                </a:solidFill>
                <a:latin typeface="微软雅黑" pitchFamily="34" charset="-122"/>
                <a:ea typeface="微软雅黑" pitchFamily="34" charset="-122"/>
              </a:rPr>
              <a:t>每个分片对应的辅助数据，文件尾缀为</a:t>
            </a:r>
            <a:r>
              <a:rPr lang="en-US" altLang="zh-CN" sz="2000" dirty="0">
                <a:solidFill>
                  <a:srgbClr val="003366"/>
                </a:solidFill>
                <a:latin typeface="微软雅黑" pitchFamily="34" charset="-122"/>
                <a:ea typeface="微软雅黑" pitchFamily="34" charset="-122"/>
              </a:rPr>
              <a:t>.rpb.aux.xml</a:t>
            </a:r>
            <a:r>
              <a:rPr lang="zh-CN" altLang="en-US" sz="2000" dirty="0">
                <a:solidFill>
                  <a:srgbClr val="003366"/>
                </a:solidFill>
                <a:latin typeface="微软雅黑" pitchFamily="34" charset="-122"/>
                <a:ea typeface="微软雅黑" pitchFamily="34" charset="-122"/>
              </a:rPr>
              <a:t>，命名规则和分片数据一致，如下所示：</a:t>
            </a:r>
            <a:endParaRPr lang="en-US" altLang="zh-CN" sz="2000" dirty="0">
              <a:solidFill>
                <a:srgbClr val="003366"/>
              </a:solidFill>
              <a:latin typeface="微软雅黑" pitchFamily="34" charset="-122"/>
              <a:ea typeface="微软雅黑" pitchFamily="34" charset="-122"/>
            </a:endParaRPr>
          </a:p>
        </p:txBody>
      </p:sp>
      <p:pic>
        <p:nvPicPr>
          <p:cNvPr id="14" name="图片 13"/>
          <p:cNvPicPr>
            <a:picLocks noChangeAspect="1"/>
          </p:cNvPicPr>
          <p:nvPr/>
        </p:nvPicPr>
        <p:blipFill>
          <a:blip r:embed="rId7"/>
          <a:stretch>
            <a:fillRect/>
          </a:stretch>
        </p:blipFill>
        <p:spPr>
          <a:xfrm>
            <a:off x="827584" y="4427074"/>
            <a:ext cx="1468859" cy="994661"/>
          </a:xfrm>
          <a:prstGeom prst="rect">
            <a:avLst/>
          </a:prstGeom>
        </p:spPr>
      </p:pic>
      <p:sp>
        <p:nvSpPr>
          <p:cNvPr id="15" name="文本框 14"/>
          <p:cNvSpPr txBox="1"/>
          <p:nvPr/>
        </p:nvSpPr>
        <p:spPr>
          <a:xfrm>
            <a:off x="323528" y="5480562"/>
            <a:ext cx="2954655" cy="369332"/>
          </a:xfrm>
          <a:prstGeom prst="rect">
            <a:avLst/>
          </a:prstGeom>
          <a:noFill/>
        </p:spPr>
        <p:txBody>
          <a:bodyPr wrap="none" rtlCol="0">
            <a:spAutoFit/>
          </a:bodyPr>
          <a:lstStyle/>
          <a:p>
            <a:r>
              <a:rPr lang="zh-CN" altLang="en-US" dirty="0"/>
              <a:t>全色分片辅助数据（四片）</a:t>
            </a:r>
          </a:p>
        </p:txBody>
      </p:sp>
      <p:pic>
        <p:nvPicPr>
          <p:cNvPr id="16" name="图片 15"/>
          <p:cNvPicPr>
            <a:picLocks noChangeAspect="1"/>
          </p:cNvPicPr>
          <p:nvPr/>
        </p:nvPicPr>
        <p:blipFill>
          <a:blip r:embed="rId8"/>
          <a:stretch>
            <a:fillRect/>
          </a:stretch>
        </p:blipFill>
        <p:spPr>
          <a:xfrm>
            <a:off x="3165746" y="4424046"/>
            <a:ext cx="1478262" cy="884946"/>
          </a:xfrm>
          <a:prstGeom prst="rect">
            <a:avLst/>
          </a:prstGeom>
        </p:spPr>
      </p:pic>
      <p:pic>
        <p:nvPicPr>
          <p:cNvPr id="17" name="图片 16"/>
          <p:cNvPicPr>
            <a:picLocks noChangeAspect="1"/>
          </p:cNvPicPr>
          <p:nvPr/>
        </p:nvPicPr>
        <p:blipFill>
          <a:blip r:embed="rId9"/>
          <a:stretch>
            <a:fillRect/>
          </a:stretch>
        </p:blipFill>
        <p:spPr>
          <a:xfrm>
            <a:off x="4708557" y="4447471"/>
            <a:ext cx="1447619" cy="838095"/>
          </a:xfrm>
          <a:prstGeom prst="rect">
            <a:avLst/>
          </a:prstGeom>
        </p:spPr>
      </p:pic>
      <p:pic>
        <p:nvPicPr>
          <p:cNvPr id="18" name="图片 17"/>
          <p:cNvPicPr>
            <a:picLocks noChangeAspect="1"/>
          </p:cNvPicPr>
          <p:nvPr/>
        </p:nvPicPr>
        <p:blipFill>
          <a:blip r:embed="rId10"/>
          <a:stretch>
            <a:fillRect/>
          </a:stretch>
        </p:blipFill>
        <p:spPr>
          <a:xfrm>
            <a:off x="6156176" y="4447471"/>
            <a:ext cx="1380952" cy="828571"/>
          </a:xfrm>
          <a:prstGeom prst="rect">
            <a:avLst/>
          </a:prstGeom>
        </p:spPr>
      </p:pic>
      <p:pic>
        <p:nvPicPr>
          <p:cNvPr id="19" name="图片 18"/>
          <p:cNvPicPr>
            <a:picLocks noChangeAspect="1"/>
          </p:cNvPicPr>
          <p:nvPr/>
        </p:nvPicPr>
        <p:blipFill>
          <a:blip r:embed="rId11"/>
          <a:stretch>
            <a:fillRect/>
          </a:stretch>
        </p:blipFill>
        <p:spPr>
          <a:xfrm>
            <a:off x="7596336" y="4437112"/>
            <a:ext cx="1400000" cy="828571"/>
          </a:xfrm>
          <a:prstGeom prst="rect">
            <a:avLst/>
          </a:prstGeom>
        </p:spPr>
      </p:pic>
      <p:sp>
        <p:nvSpPr>
          <p:cNvPr id="20" name="文本框 19"/>
          <p:cNvSpPr txBox="1"/>
          <p:nvPr/>
        </p:nvSpPr>
        <p:spPr>
          <a:xfrm>
            <a:off x="4563432" y="5421735"/>
            <a:ext cx="3185487" cy="369332"/>
          </a:xfrm>
          <a:prstGeom prst="rect">
            <a:avLst/>
          </a:prstGeom>
          <a:noFill/>
        </p:spPr>
        <p:txBody>
          <a:bodyPr wrap="none" rtlCol="0">
            <a:spAutoFit/>
          </a:bodyPr>
          <a:lstStyle/>
          <a:p>
            <a:r>
              <a:rPr lang="zh-CN" altLang="en-US" dirty="0"/>
              <a:t>多光谱分片辅助数据（四片）</a:t>
            </a:r>
          </a:p>
        </p:txBody>
      </p:sp>
    </p:spTree>
    <p:extLst>
      <p:ext uri="{BB962C8B-B14F-4D97-AF65-F5344CB8AC3E}">
        <p14:creationId xmlns:p14="http://schemas.microsoft.com/office/powerpoint/2010/main" val="303826196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相机文件详解</a:t>
            </a:r>
          </a:p>
        </p:txBody>
      </p:sp>
      <p:sp>
        <p:nvSpPr>
          <p:cNvPr id="13" name="Text Box 4"/>
          <p:cNvSpPr txBox="1">
            <a:spLocks noChangeArrowheads="1"/>
          </p:cNvSpPr>
          <p:nvPr/>
        </p:nvSpPr>
        <p:spPr bwMode="auto">
          <a:xfrm>
            <a:off x="-6213" y="980728"/>
            <a:ext cx="8928992" cy="707886"/>
          </a:xfrm>
          <a:prstGeom prst="rect">
            <a:avLst/>
          </a:prstGeom>
          <a:noFill/>
          <a:ln w="9525">
            <a:noFill/>
            <a:miter lim="800000"/>
            <a:headEnd/>
            <a:tailEnd/>
          </a:ln>
        </p:spPr>
        <p:txBody>
          <a:bodyPr wrap="square">
            <a:spAutoFit/>
          </a:bodyPr>
          <a:lstStyle/>
          <a:p>
            <a:pPr marL="342900" indent="-342900" algn="just" eaLnBrk="0" hangingPunct="0">
              <a:spcBef>
                <a:spcPts val="600"/>
              </a:spcBef>
              <a:spcAft>
                <a:spcPts val="600"/>
              </a:spcAft>
              <a:buFont typeface="Wingdings" panose="05000000000000000000" pitchFamily="2" charset="2"/>
              <a:buChar char="u"/>
            </a:pPr>
            <a:r>
              <a:rPr lang="zh-CN" altLang="en-US" sz="2000" b="1" dirty="0">
                <a:solidFill>
                  <a:srgbClr val="003366"/>
                </a:solidFill>
                <a:latin typeface="微软雅黑" pitchFamily="34" charset="-122"/>
                <a:ea typeface="微软雅黑" pitchFamily="34" charset="-122"/>
              </a:rPr>
              <a:t>相机文件：</a:t>
            </a:r>
            <a:r>
              <a:rPr lang="zh-CN" altLang="en-US" sz="2000" dirty="0">
                <a:solidFill>
                  <a:srgbClr val="003366"/>
                </a:solidFill>
                <a:latin typeface="微软雅黑" pitchFamily="34" charset="-122"/>
                <a:ea typeface="微软雅黑" pitchFamily="34" charset="-122"/>
              </a:rPr>
              <a:t>文件名格式为</a:t>
            </a:r>
            <a:r>
              <a:rPr lang="en-US" altLang="zh-CN" sz="2000" dirty="0">
                <a:solidFill>
                  <a:srgbClr val="003366"/>
                </a:solidFill>
                <a:latin typeface="微软雅黑" pitchFamily="34" charset="-122"/>
                <a:ea typeface="微软雅黑" pitchFamily="34" charset="-122"/>
              </a:rPr>
              <a:t>20XXXXXX_geometric.txt</a:t>
            </a:r>
            <a:r>
              <a:rPr lang="zh-CN" altLang="en-US" sz="2000" dirty="0">
                <a:solidFill>
                  <a:srgbClr val="003366"/>
                </a:solidFill>
                <a:latin typeface="微软雅黑" pitchFamily="34" charset="-122"/>
                <a:ea typeface="微软雅黑" pitchFamily="34" charset="-122"/>
              </a:rPr>
              <a:t>，是几何定标最终得到的</a:t>
            </a:r>
            <a:r>
              <a:rPr lang="zh-CN" altLang="en-US" sz="2000" dirty="0">
                <a:solidFill>
                  <a:srgbClr val="FF0000"/>
                </a:solidFill>
                <a:latin typeface="微软雅黑" pitchFamily="34" charset="-122"/>
                <a:ea typeface="微软雅黑" pitchFamily="34" charset="-122"/>
              </a:rPr>
              <a:t>结果</a:t>
            </a:r>
            <a:r>
              <a:rPr lang="zh-CN" altLang="en-US" sz="2000" dirty="0">
                <a:solidFill>
                  <a:srgbClr val="003366"/>
                </a:solidFill>
                <a:latin typeface="微软雅黑" pitchFamily="34" charset="-122"/>
                <a:ea typeface="微软雅黑" pitchFamily="34" charset="-122"/>
              </a:rPr>
              <a:t>，如下所示：</a:t>
            </a:r>
            <a:endParaRPr lang="en-US" altLang="zh-CN" sz="2000" dirty="0">
              <a:solidFill>
                <a:srgbClr val="003366"/>
              </a:solidFill>
              <a:latin typeface="微软雅黑" pitchFamily="34" charset="-122"/>
              <a:ea typeface="微软雅黑" pitchFamily="34" charset="-122"/>
            </a:endParaRPr>
          </a:p>
        </p:txBody>
      </p:sp>
      <p:sp>
        <p:nvSpPr>
          <p:cNvPr id="20" name="文本框 19"/>
          <p:cNvSpPr txBox="1"/>
          <p:nvPr/>
        </p:nvSpPr>
        <p:spPr>
          <a:xfrm>
            <a:off x="756930" y="2936319"/>
            <a:ext cx="1005403" cy="338554"/>
          </a:xfrm>
          <a:prstGeom prst="rect">
            <a:avLst/>
          </a:prstGeom>
          <a:noFill/>
        </p:spPr>
        <p:txBody>
          <a:bodyPr wrap="none" rtlCol="0">
            <a:spAutoFit/>
          </a:bodyPr>
          <a:lstStyle/>
          <a:p>
            <a:r>
              <a:rPr lang="zh-CN" altLang="en-US" sz="1600" dirty="0"/>
              <a:t>相机文件</a:t>
            </a:r>
          </a:p>
        </p:txBody>
      </p:sp>
      <p:pic>
        <p:nvPicPr>
          <p:cNvPr id="6" name="图片 5"/>
          <p:cNvPicPr>
            <a:picLocks noChangeAspect="1"/>
          </p:cNvPicPr>
          <p:nvPr/>
        </p:nvPicPr>
        <p:blipFill>
          <a:blip r:embed="rId2"/>
          <a:stretch>
            <a:fillRect/>
          </a:stretch>
        </p:blipFill>
        <p:spPr>
          <a:xfrm>
            <a:off x="323528" y="1835532"/>
            <a:ext cx="1872208" cy="1166118"/>
          </a:xfrm>
          <a:prstGeom prst="rect">
            <a:avLst/>
          </a:prstGeom>
        </p:spPr>
      </p:pic>
      <p:sp>
        <p:nvSpPr>
          <p:cNvPr id="21" name="Text Box 4"/>
          <p:cNvSpPr txBox="1">
            <a:spLocks noChangeArrowheads="1"/>
          </p:cNvSpPr>
          <p:nvPr/>
        </p:nvSpPr>
        <p:spPr bwMode="auto">
          <a:xfrm>
            <a:off x="2555776" y="1947754"/>
            <a:ext cx="6223925" cy="2862322"/>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sz="2000" dirty="0">
                <a:latin typeface="微软雅黑" pitchFamily="34" charset="-122"/>
                <a:ea typeface="微软雅黑" pitchFamily="34" charset="-122"/>
              </a:rPr>
              <a:t>       产品生产时，会根据产品拍摄的时间，往前找到</a:t>
            </a:r>
            <a:r>
              <a:rPr lang="zh-CN" altLang="en-US" sz="2000" dirty="0">
                <a:solidFill>
                  <a:srgbClr val="FF0000"/>
                </a:solidFill>
                <a:latin typeface="微软雅黑" pitchFamily="34" charset="-122"/>
                <a:ea typeface="微软雅黑" pitchFamily="34" charset="-122"/>
              </a:rPr>
              <a:t>最近的日期</a:t>
            </a:r>
            <a:r>
              <a:rPr lang="zh-CN" altLang="en-US" sz="2000" dirty="0">
                <a:latin typeface="微软雅黑" pitchFamily="34" charset="-122"/>
                <a:ea typeface="微软雅黑" pitchFamily="34" charset="-122"/>
              </a:rPr>
              <a:t>的相机文件，用该相机文件中的参数进行生产，例如：产品的拍摄日期是</a:t>
            </a:r>
            <a:r>
              <a:rPr lang="en-US" altLang="zh-CN" sz="2000" dirty="0">
                <a:latin typeface="微软雅黑" pitchFamily="34" charset="-122"/>
                <a:ea typeface="微软雅黑" pitchFamily="34" charset="-122"/>
              </a:rPr>
              <a:t>2016</a:t>
            </a:r>
            <a:r>
              <a:rPr lang="zh-CN" altLang="en-US" sz="2000" dirty="0">
                <a:latin typeface="微软雅黑" pitchFamily="34" charset="-122"/>
                <a:ea typeface="微软雅黑" pitchFamily="34" charset="-122"/>
              </a:rPr>
              <a:t>年</a:t>
            </a:r>
            <a:r>
              <a:rPr lang="en-US" altLang="zh-CN" sz="2000" dirty="0">
                <a:latin typeface="微软雅黑" pitchFamily="34" charset="-122"/>
                <a:ea typeface="微软雅黑" pitchFamily="34" charset="-122"/>
              </a:rPr>
              <a:t>2</a:t>
            </a:r>
            <a:r>
              <a:rPr lang="zh-CN" altLang="en-US" sz="2000" dirty="0">
                <a:latin typeface="微软雅黑" pitchFamily="34" charset="-122"/>
                <a:ea typeface="微软雅黑" pitchFamily="34" charset="-122"/>
              </a:rPr>
              <a:t>月</a:t>
            </a:r>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日，则根据左图中的相机文件，会使用</a:t>
            </a:r>
            <a:r>
              <a:rPr lang="en-US" altLang="zh-CN" sz="2000" dirty="0">
                <a:latin typeface="微软雅黑" pitchFamily="34" charset="-122"/>
                <a:ea typeface="微软雅黑" pitchFamily="34" charset="-122"/>
              </a:rPr>
              <a:t>20160106_geometric.txt</a:t>
            </a:r>
            <a:r>
              <a:rPr lang="zh-CN" altLang="en-US" sz="2000" dirty="0">
                <a:latin typeface="微软雅黑" pitchFamily="34" charset="-122"/>
                <a:ea typeface="微软雅黑" pitchFamily="34" charset="-122"/>
              </a:rPr>
              <a:t>这个相机文件中的参数进行生产。</a:t>
            </a:r>
            <a:endParaRPr lang="en-US" altLang="zh-CN" sz="2000" dirty="0">
              <a:latin typeface="微软雅黑" pitchFamily="34" charset="-122"/>
              <a:ea typeface="微软雅黑" pitchFamily="34" charset="-122"/>
            </a:endParaRPr>
          </a:p>
        </p:txBody>
      </p:sp>
      <p:sp>
        <p:nvSpPr>
          <p:cNvPr id="22" name="矩形 21"/>
          <p:cNvSpPr/>
          <p:nvPr/>
        </p:nvSpPr>
        <p:spPr>
          <a:xfrm>
            <a:off x="2288458" y="5795972"/>
            <a:ext cx="4339650" cy="369332"/>
          </a:xfrm>
          <a:prstGeom prst="rect">
            <a:avLst/>
          </a:prstGeom>
        </p:spPr>
        <p:txBody>
          <a:bodyPr wrap="none">
            <a:spAutoFit/>
          </a:bodyPr>
          <a:lstStyle/>
          <a:p>
            <a:r>
              <a:rPr lang="zh-CN" altLang="en-US" dirty="0">
                <a:solidFill>
                  <a:srgbClr val="003366"/>
                </a:solidFill>
                <a:latin typeface="微软雅黑" pitchFamily="34" charset="-122"/>
                <a:ea typeface="微软雅黑" pitchFamily="34" charset="-122"/>
              </a:rPr>
              <a:t>（相机文件中的详细参数解读见下一页）</a:t>
            </a:r>
            <a:endParaRPr lang="zh-CN" altLang="en-US" dirty="0"/>
          </a:p>
        </p:txBody>
      </p:sp>
    </p:spTree>
    <p:extLst>
      <p:ext uri="{BB962C8B-B14F-4D97-AF65-F5344CB8AC3E}">
        <p14:creationId xmlns:p14="http://schemas.microsoft.com/office/powerpoint/2010/main" val="249645158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相机文件详解</a:t>
            </a:r>
          </a:p>
        </p:txBody>
      </p:sp>
      <p:pic>
        <p:nvPicPr>
          <p:cNvPr id="7" name="图片 6"/>
          <p:cNvPicPr>
            <a:picLocks noChangeAspect="1"/>
          </p:cNvPicPr>
          <p:nvPr/>
        </p:nvPicPr>
        <p:blipFill>
          <a:blip r:embed="rId2"/>
          <a:stretch>
            <a:fillRect/>
          </a:stretch>
        </p:blipFill>
        <p:spPr>
          <a:xfrm>
            <a:off x="467720" y="980728"/>
            <a:ext cx="7740285" cy="5786293"/>
          </a:xfrm>
          <a:prstGeom prst="rect">
            <a:avLst/>
          </a:prstGeom>
        </p:spPr>
      </p:pic>
      <p:sp>
        <p:nvSpPr>
          <p:cNvPr id="5" name="文本框 4"/>
          <p:cNvSpPr txBox="1"/>
          <p:nvPr/>
        </p:nvSpPr>
        <p:spPr>
          <a:xfrm>
            <a:off x="2235963" y="796062"/>
            <a:ext cx="877163" cy="369332"/>
          </a:xfrm>
          <a:prstGeom prst="rect">
            <a:avLst/>
          </a:prstGeom>
          <a:noFill/>
        </p:spPr>
        <p:txBody>
          <a:bodyPr wrap="none" rtlCol="0">
            <a:spAutoFit/>
          </a:bodyPr>
          <a:lstStyle/>
          <a:p>
            <a:r>
              <a:rPr lang="zh-CN" altLang="en-US" dirty="0">
                <a:solidFill>
                  <a:srgbClr val="FF0000"/>
                </a:solidFill>
              </a:rPr>
              <a:t>卫星号</a:t>
            </a:r>
          </a:p>
        </p:txBody>
      </p:sp>
      <p:cxnSp>
        <p:nvCxnSpPr>
          <p:cNvPr id="9" name="直接箭头连接符 8"/>
          <p:cNvCxnSpPr>
            <a:cxnSpLocks/>
          </p:cNvCxnSpPr>
          <p:nvPr/>
        </p:nvCxnSpPr>
        <p:spPr bwMode="auto">
          <a:xfrm flipV="1">
            <a:off x="1907704" y="980728"/>
            <a:ext cx="432048" cy="18466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p:cNvCxnSpPr/>
          <p:nvPr/>
        </p:nvCxnSpPr>
        <p:spPr bwMode="auto">
          <a:xfrm>
            <a:off x="1518480" y="1288216"/>
            <a:ext cx="435648"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文本框 13"/>
          <p:cNvSpPr txBox="1"/>
          <p:nvPr/>
        </p:nvSpPr>
        <p:spPr>
          <a:xfrm>
            <a:off x="1932733" y="1103550"/>
            <a:ext cx="646331" cy="369332"/>
          </a:xfrm>
          <a:prstGeom prst="rect">
            <a:avLst/>
          </a:prstGeom>
          <a:noFill/>
        </p:spPr>
        <p:txBody>
          <a:bodyPr wrap="none" rtlCol="0">
            <a:spAutoFit/>
          </a:bodyPr>
          <a:lstStyle/>
          <a:p>
            <a:r>
              <a:rPr lang="zh-CN" altLang="en-US" dirty="0">
                <a:solidFill>
                  <a:srgbClr val="FF0000"/>
                </a:solidFill>
              </a:rPr>
              <a:t>载荷</a:t>
            </a:r>
          </a:p>
        </p:txBody>
      </p:sp>
      <p:cxnSp>
        <p:nvCxnSpPr>
          <p:cNvPr id="15" name="直接箭头连接符 14"/>
          <p:cNvCxnSpPr>
            <a:cxnSpLocks/>
          </p:cNvCxnSpPr>
          <p:nvPr/>
        </p:nvCxnSpPr>
        <p:spPr bwMode="auto">
          <a:xfrm flipV="1">
            <a:off x="1403648" y="1472882"/>
            <a:ext cx="2160240" cy="6445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p:cNvSpPr txBox="1"/>
          <p:nvPr/>
        </p:nvSpPr>
        <p:spPr>
          <a:xfrm>
            <a:off x="3563888" y="1288216"/>
            <a:ext cx="4006225" cy="369332"/>
          </a:xfrm>
          <a:prstGeom prst="rect">
            <a:avLst/>
          </a:prstGeom>
          <a:noFill/>
        </p:spPr>
        <p:txBody>
          <a:bodyPr wrap="none" rtlCol="0">
            <a:spAutoFit/>
          </a:bodyPr>
          <a:lstStyle/>
          <a:p>
            <a:r>
              <a:rPr lang="en-US" altLang="zh-CN" dirty="0">
                <a:solidFill>
                  <a:srgbClr val="FF0000"/>
                </a:solidFill>
              </a:rPr>
              <a:t>CCD</a:t>
            </a:r>
            <a:r>
              <a:rPr lang="zh-CN" altLang="en-US" dirty="0">
                <a:solidFill>
                  <a:srgbClr val="FF0000"/>
                </a:solidFill>
              </a:rPr>
              <a:t>片数（与下面</a:t>
            </a:r>
            <a:r>
              <a:rPr lang="en-US" altLang="zh-CN" dirty="0" err="1">
                <a:solidFill>
                  <a:srgbClr val="FF0000"/>
                </a:solidFill>
              </a:rPr>
              <a:t>iCCD</a:t>
            </a:r>
            <a:r>
              <a:rPr lang="zh-CN" altLang="en-US" dirty="0">
                <a:solidFill>
                  <a:srgbClr val="FF0000"/>
                </a:solidFill>
              </a:rPr>
              <a:t>的个数对应）</a:t>
            </a:r>
          </a:p>
        </p:txBody>
      </p:sp>
      <p:cxnSp>
        <p:nvCxnSpPr>
          <p:cNvPr id="19" name="直接箭头连接符 18"/>
          <p:cNvCxnSpPr>
            <a:cxnSpLocks/>
          </p:cNvCxnSpPr>
          <p:nvPr/>
        </p:nvCxnSpPr>
        <p:spPr bwMode="auto">
          <a:xfrm>
            <a:off x="1835696" y="1773181"/>
            <a:ext cx="1277430"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本框 20"/>
          <p:cNvSpPr txBox="1"/>
          <p:nvPr/>
        </p:nvSpPr>
        <p:spPr>
          <a:xfrm>
            <a:off x="3113126" y="1590805"/>
            <a:ext cx="4365298" cy="369332"/>
          </a:xfrm>
          <a:prstGeom prst="rect">
            <a:avLst/>
          </a:prstGeom>
          <a:noFill/>
        </p:spPr>
        <p:txBody>
          <a:bodyPr wrap="none" rtlCol="0">
            <a:spAutoFit/>
          </a:bodyPr>
          <a:lstStyle/>
          <a:p>
            <a:r>
              <a:rPr lang="zh-CN" altLang="en-US" dirty="0">
                <a:solidFill>
                  <a:srgbClr val="FF0000"/>
                </a:solidFill>
              </a:rPr>
              <a:t>总探元数（</a:t>
            </a:r>
            <a:r>
              <a:rPr lang="en-US" altLang="zh-CN" dirty="0">
                <a:solidFill>
                  <a:srgbClr val="FF0000"/>
                </a:solidFill>
              </a:rPr>
              <a:t>CCD</a:t>
            </a:r>
            <a:r>
              <a:rPr lang="zh-CN" altLang="en-US" dirty="0">
                <a:solidFill>
                  <a:srgbClr val="FF0000"/>
                </a:solidFill>
              </a:rPr>
              <a:t>片数 * 每一片的探元数）</a:t>
            </a:r>
          </a:p>
        </p:txBody>
      </p:sp>
      <p:cxnSp>
        <p:nvCxnSpPr>
          <p:cNvPr id="22" name="直接箭头连接符 21"/>
          <p:cNvCxnSpPr>
            <a:cxnSpLocks/>
          </p:cNvCxnSpPr>
          <p:nvPr/>
        </p:nvCxnSpPr>
        <p:spPr bwMode="auto">
          <a:xfrm>
            <a:off x="2771800" y="2152312"/>
            <a:ext cx="1277430"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p:cNvSpPr txBox="1"/>
          <p:nvPr/>
        </p:nvSpPr>
        <p:spPr>
          <a:xfrm>
            <a:off x="3999633" y="1968099"/>
            <a:ext cx="3647152" cy="369332"/>
          </a:xfrm>
          <a:prstGeom prst="rect">
            <a:avLst/>
          </a:prstGeom>
          <a:noFill/>
        </p:spPr>
        <p:txBody>
          <a:bodyPr wrap="none" rtlCol="0">
            <a:spAutoFit/>
          </a:bodyPr>
          <a:lstStyle/>
          <a:p>
            <a:r>
              <a:rPr lang="zh-CN" altLang="en-US" dirty="0">
                <a:solidFill>
                  <a:srgbClr val="FF0000"/>
                </a:solidFill>
              </a:rPr>
              <a:t>单个像素空间分辨率（单位是度）</a:t>
            </a:r>
          </a:p>
        </p:txBody>
      </p:sp>
      <p:cxnSp>
        <p:nvCxnSpPr>
          <p:cNvPr id="24" name="直接箭头连接符 23"/>
          <p:cNvCxnSpPr>
            <a:cxnSpLocks/>
          </p:cNvCxnSpPr>
          <p:nvPr/>
        </p:nvCxnSpPr>
        <p:spPr bwMode="auto">
          <a:xfrm>
            <a:off x="2891126" y="2278321"/>
            <a:ext cx="1320834" cy="14256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文本框 25"/>
          <p:cNvSpPr txBox="1"/>
          <p:nvPr/>
        </p:nvSpPr>
        <p:spPr>
          <a:xfrm>
            <a:off x="4153592" y="2262726"/>
            <a:ext cx="646331" cy="369332"/>
          </a:xfrm>
          <a:prstGeom prst="rect">
            <a:avLst/>
          </a:prstGeom>
          <a:noFill/>
        </p:spPr>
        <p:txBody>
          <a:bodyPr wrap="none" rtlCol="0">
            <a:spAutoFit/>
          </a:bodyPr>
          <a:lstStyle/>
          <a:p>
            <a:r>
              <a:rPr lang="zh-CN" altLang="en-US" dirty="0">
                <a:solidFill>
                  <a:srgbClr val="FF0000"/>
                </a:solidFill>
              </a:rPr>
              <a:t>焦距</a:t>
            </a:r>
          </a:p>
        </p:txBody>
      </p:sp>
      <p:cxnSp>
        <p:nvCxnSpPr>
          <p:cNvPr id="27" name="直接箭头连接符 26"/>
          <p:cNvCxnSpPr>
            <a:cxnSpLocks/>
          </p:cNvCxnSpPr>
          <p:nvPr/>
        </p:nvCxnSpPr>
        <p:spPr bwMode="auto">
          <a:xfrm flipV="1">
            <a:off x="2185635" y="2866343"/>
            <a:ext cx="1863595" cy="271463"/>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文本框 28"/>
          <p:cNvSpPr txBox="1"/>
          <p:nvPr/>
        </p:nvSpPr>
        <p:spPr>
          <a:xfrm>
            <a:off x="3999633" y="2663560"/>
            <a:ext cx="4339650" cy="369332"/>
          </a:xfrm>
          <a:prstGeom prst="rect">
            <a:avLst/>
          </a:prstGeom>
          <a:noFill/>
        </p:spPr>
        <p:txBody>
          <a:bodyPr wrap="none" rtlCol="0">
            <a:spAutoFit/>
          </a:bodyPr>
          <a:lstStyle/>
          <a:p>
            <a:r>
              <a:rPr lang="zh-CN" altLang="en-US" dirty="0">
                <a:solidFill>
                  <a:srgbClr val="FF0000"/>
                </a:solidFill>
              </a:rPr>
              <a:t>相机外部安装矩阵（外定标解算的结果）</a:t>
            </a:r>
          </a:p>
        </p:txBody>
      </p:sp>
      <p:cxnSp>
        <p:nvCxnSpPr>
          <p:cNvPr id="30" name="直接箭头连接符 29"/>
          <p:cNvCxnSpPr>
            <a:cxnSpLocks/>
          </p:cNvCxnSpPr>
          <p:nvPr/>
        </p:nvCxnSpPr>
        <p:spPr bwMode="auto">
          <a:xfrm flipV="1">
            <a:off x="1253837" y="3340589"/>
            <a:ext cx="1420707" cy="29842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文本框 32"/>
          <p:cNvSpPr txBox="1"/>
          <p:nvPr/>
        </p:nvSpPr>
        <p:spPr>
          <a:xfrm>
            <a:off x="2637103" y="3154779"/>
            <a:ext cx="4968027" cy="369332"/>
          </a:xfrm>
          <a:prstGeom prst="rect">
            <a:avLst/>
          </a:prstGeom>
          <a:noFill/>
        </p:spPr>
        <p:txBody>
          <a:bodyPr wrap="none" rtlCol="0">
            <a:spAutoFit/>
          </a:bodyPr>
          <a:lstStyle/>
          <a:p>
            <a:r>
              <a:rPr lang="en-US" altLang="zh-CN" dirty="0">
                <a:solidFill>
                  <a:srgbClr val="FF0000"/>
                </a:solidFill>
              </a:rPr>
              <a:t>CCD</a:t>
            </a:r>
            <a:r>
              <a:rPr lang="zh-CN" altLang="en-US" dirty="0">
                <a:solidFill>
                  <a:srgbClr val="FF0000"/>
                </a:solidFill>
              </a:rPr>
              <a:t>片号，</a:t>
            </a:r>
            <a:r>
              <a:rPr lang="en-US" altLang="zh-CN" dirty="0">
                <a:solidFill>
                  <a:srgbClr val="FF0000"/>
                </a:solidFill>
              </a:rPr>
              <a:t>0</a:t>
            </a:r>
            <a:r>
              <a:rPr lang="zh-CN" altLang="en-US" dirty="0">
                <a:solidFill>
                  <a:srgbClr val="FF0000"/>
                </a:solidFill>
              </a:rPr>
              <a:t>是虚拟片。下面是这一片的参数。</a:t>
            </a:r>
          </a:p>
        </p:txBody>
      </p:sp>
      <p:cxnSp>
        <p:nvCxnSpPr>
          <p:cNvPr id="36" name="直接箭头连接符 35"/>
          <p:cNvCxnSpPr>
            <a:cxnSpLocks/>
          </p:cNvCxnSpPr>
          <p:nvPr/>
        </p:nvCxnSpPr>
        <p:spPr bwMode="auto">
          <a:xfrm flipV="1">
            <a:off x="1868710" y="3639016"/>
            <a:ext cx="1407146" cy="124375"/>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文本框 37"/>
          <p:cNvSpPr txBox="1"/>
          <p:nvPr/>
        </p:nvSpPr>
        <p:spPr>
          <a:xfrm>
            <a:off x="3267576" y="3461332"/>
            <a:ext cx="4801314" cy="369332"/>
          </a:xfrm>
          <a:prstGeom prst="rect">
            <a:avLst/>
          </a:prstGeom>
          <a:noFill/>
        </p:spPr>
        <p:txBody>
          <a:bodyPr wrap="none" rtlCol="0">
            <a:spAutoFit/>
          </a:bodyPr>
          <a:lstStyle/>
          <a:p>
            <a:r>
              <a:rPr lang="zh-CN" altLang="en-US" dirty="0">
                <a:solidFill>
                  <a:srgbClr val="FF0000"/>
                </a:solidFill>
              </a:rPr>
              <a:t>该片的宽度。虚拟片即为虚拟化后整景的宽度</a:t>
            </a:r>
          </a:p>
        </p:txBody>
      </p:sp>
      <p:sp>
        <p:nvSpPr>
          <p:cNvPr id="39" name="矩形 38"/>
          <p:cNvSpPr/>
          <p:nvPr/>
        </p:nvSpPr>
        <p:spPr bwMode="auto">
          <a:xfrm>
            <a:off x="683568" y="4435310"/>
            <a:ext cx="7524437" cy="261981"/>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cxnSp>
        <p:nvCxnSpPr>
          <p:cNvPr id="40" name="直接箭头连接符 39"/>
          <p:cNvCxnSpPr>
            <a:cxnSpLocks/>
          </p:cNvCxnSpPr>
          <p:nvPr/>
        </p:nvCxnSpPr>
        <p:spPr bwMode="auto">
          <a:xfrm flipV="1">
            <a:off x="4592202" y="4280790"/>
            <a:ext cx="703573" cy="15248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文本框 41"/>
          <p:cNvSpPr txBox="1"/>
          <p:nvPr/>
        </p:nvSpPr>
        <p:spPr>
          <a:xfrm>
            <a:off x="5295776" y="3856252"/>
            <a:ext cx="2351010" cy="646331"/>
          </a:xfrm>
          <a:prstGeom prst="rect">
            <a:avLst/>
          </a:prstGeom>
          <a:noFill/>
        </p:spPr>
        <p:txBody>
          <a:bodyPr wrap="square" rtlCol="0">
            <a:spAutoFit/>
          </a:bodyPr>
          <a:lstStyle/>
          <a:p>
            <a:r>
              <a:rPr lang="zh-CN" altLang="en-US" dirty="0">
                <a:solidFill>
                  <a:srgbClr val="FF0000"/>
                </a:solidFill>
              </a:rPr>
              <a:t>该片的内定标参数（虚拟片需要手动改）</a:t>
            </a:r>
          </a:p>
        </p:txBody>
      </p:sp>
      <p:sp>
        <p:nvSpPr>
          <p:cNvPr id="43" name="文本框 42"/>
          <p:cNvSpPr txBox="1"/>
          <p:nvPr/>
        </p:nvSpPr>
        <p:spPr>
          <a:xfrm>
            <a:off x="2572283" y="4680863"/>
            <a:ext cx="6032421" cy="369332"/>
          </a:xfrm>
          <a:prstGeom prst="rect">
            <a:avLst/>
          </a:prstGeom>
          <a:noFill/>
        </p:spPr>
        <p:txBody>
          <a:bodyPr wrap="none" rtlCol="0">
            <a:spAutoFit/>
          </a:bodyPr>
          <a:lstStyle/>
          <a:p>
            <a:r>
              <a:rPr lang="zh-CN" altLang="en-US" dirty="0">
                <a:solidFill>
                  <a:srgbClr val="FF0000"/>
                </a:solidFill>
              </a:rPr>
              <a:t>真实片</a:t>
            </a:r>
            <a:r>
              <a:rPr lang="en-US" altLang="zh-CN" dirty="0">
                <a:solidFill>
                  <a:srgbClr val="FF0000"/>
                </a:solidFill>
              </a:rPr>
              <a:t>CCD</a:t>
            </a:r>
            <a:r>
              <a:rPr lang="zh-CN" altLang="en-US" dirty="0">
                <a:solidFill>
                  <a:srgbClr val="FF0000"/>
                </a:solidFill>
              </a:rPr>
              <a:t>第一片。从这片开始后面都是真实片</a:t>
            </a:r>
            <a:r>
              <a:rPr lang="en-US" altLang="zh-CN" dirty="0">
                <a:solidFill>
                  <a:srgbClr val="FF0000"/>
                </a:solidFill>
              </a:rPr>
              <a:t>CCD</a:t>
            </a:r>
            <a:r>
              <a:rPr lang="zh-CN" altLang="en-US" dirty="0">
                <a:solidFill>
                  <a:srgbClr val="FF0000"/>
                </a:solidFill>
              </a:rPr>
              <a:t>了。</a:t>
            </a:r>
          </a:p>
        </p:txBody>
      </p:sp>
      <p:cxnSp>
        <p:nvCxnSpPr>
          <p:cNvPr id="44" name="直接箭头连接符 43"/>
          <p:cNvCxnSpPr>
            <a:cxnSpLocks/>
            <a:endCxn id="43" idx="1"/>
          </p:cNvCxnSpPr>
          <p:nvPr/>
        </p:nvCxnSpPr>
        <p:spPr bwMode="auto">
          <a:xfrm>
            <a:off x="1241989" y="4747492"/>
            <a:ext cx="1330294" cy="11803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矩形 45"/>
          <p:cNvSpPr/>
          <p:nvPr/>
        </p:nvSpPr>
        <p:spPr bwMode="auto">
          <a:xfrm>
            <a:off x="690050" y="5565872"/>
            <a:ext cx="7524437" cy="261981"/>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cxnSp>
        <p:nvCxnSpPr>
          <p:cNvPr id="47" name="直接箭头连接符 46"/>
          <p:cNvCxnSpPr>
            <a:cxnSpLocks/>
          </p:cNvCxnSpPr>
          <p:nvPr/>
        </p:nvCxnSpPr>
        <p:spPr bwMode="auto">
          <a:xfrm flipV="1">
            <a:off x="4754330" y="5385162"/>
            <a:ext cx="703573" cy="15248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文本框 47"/>
          <p:cNvSpPr txBox="1"/>
          <p:nvPr/>
        </p:nvSpPr>
        <p:spPr>
          <a:xfrm>
            <a:off x="5457904" y="4960624"/>
            <a:ext cx="2351010" cy="646331"/>
          </a:xfrm>
          <a:prstGeom prst="rect">
            <a:avLst/>
          </a:prstGeom>
          <a:noFill/>
        </p:spPr>
        <p:txBody>
          <a:bodyPr wrap="square" rtlCol="0">
            <a:spAutoFit/>
          </a:bodyPr>
          <a:lstStyle/>
          <a:p>
            <a:r>
              <a:rPr lang="zh-CN" altLang="en-US" dirty="0">
                <a:solidFill>
                  <a:srgbClr val="FF0000"/>
                </a:solidFill>
              </a:rPr>
              <a:t>该片的内定标参数（内定标解算的结果）</a:t>
            </a:r>
          </a:p>
        </p:txBody>
      </p:sp>
    </p:spTree>
    <p:extLst>
      <p:ext uri="{BB962C8B-B14F-4D97-AF65-F5344CB8AC3E}">
        <p14:creationId xmlns:p14="http://schemas.microsoft.com/office/powerpoint/2010/main" val="303487799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定标影像数据选取原则</a:t>
            </a:r>
          </a:p>
        </p:txBody>
      </p:sp>
      <p:sp>
        <p:nvSpPr>
          <p:cNvPr id="3" name="Text Box 4"/>
          <p:cNvSpPr txBox="1">
            <a:spLocks noChangeArrowheads="1"/>
          </p:cNvSpPr>
          <p:nvPr/>
        </p:nvSpPr>
        <p:spPr bwMode="auto">
          <a:xfrm>
            <a:off x="67" y="836712"/>
            <a:ext cx="8964488" cy="3662541"/>
          </a:xfrm>
          <a:prstGeom prst="rect">
            <a:avLst/>
          </a:prstGeom>
          <a:noFill/>
          <a:ln w="9525">
            <a:noFill/>
            <a:miter lim="800000"/>
            <a:headEnd/>
            <a:tailEnd/>
          </a:ln>
        </p:spPr>
        <p:txBody>
          <a:bodyPr wrap="square">
            <a:spAutoFit/>
          </a:bodyPr>
          <a:lstStyle/>
          <a:p>
            <a:pPr marL="342900" indent="-342900" algn="just" eaLnBrk="0" hangingPunct="0">
              <a:lnSpc>
                <a:spcPct val="150000"/>
              </a:lnSpc>
              <a:spcBef>
                <a:spcPts val="600"/>
              </a:spcBef>
              <a:spcAft>
                <a:spcPts val="600"/>
              </a:spcAft>
              <a:buFont typeface="Wingdings" panose="05000000000000000000" pitchFamily="2" charset="2"/>
              <a:buChar char="u"/>
            </a:pPr>
            <a:r>
              <a:rPr lang="zh-CN" altLang="en-US" sz="2000" b="1" dirty="0">
                <a:solidFill>
                  <a:srgbClr val="003366"/>
                </a:solidFill>
                <a:latin typeface="微软雅黑" pitchFamily="34" charset="-122"/>
                <a:ea typeface="微软雅黑" pitchFamily="34" charset="-122"/>
              </a:rPr>
              <a:t>定标影像数据的选取原则如下：</a:t>
            </a:r>
            <a:endParaRPr lang="en-US" altLang="zh-CN" sz="2000" b="1" dirty="0">
              <a:solidFill>
                <a:srgbClr val="003366"/>
              </a:solidFill>
              <a:latin typeface="微软雅黑" pitchFamily="34" charset="-122"/>
              <a:ea typeface="微软雅黑" pitchFamily="34" charset="-122"/>
            </a:endParaRPr>
          </a:p>
          <a:p>
            <a:pPr marL="800100" lvl="1"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所有分片数据必须全部有参考影像覆盖；</a:t>
            </a:r>
            <a:endParaRPr lang="en-US" altLang="zh-CN" b="1" dirty="0">
              <a:solidFill>
                <a:srgbClr val="C00000"/>
              </a:solidFill>
              <a:latin typeface="微软雅黑" pitchFamily="34" charset="-122"/>
              <a:ea typeface="微软雅黑" pitchFamily="34" charset="-122"/>
            </a:endParaRPr>
          </a:p>
          <a:p>
            <a:pPr marL="800100" lvl="1"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保证地物清晰，避免云和雪的覆盖；</a:t>
            </a:r>
            <a:endParaRPr lang="en-US" altLang="zh-CN" b="1" dirty="0">
              <a:solidFill>
                <a:srgbClr val="C00000"/>
              </a:solidFill>
              <a:latin typeface="微软雅黑" pitchFamily="34" charset="-122"/>
              <a:ea typeface="微软雅黑" pitchFamily="34" charset="-122"/>
            </a:endParaRPr>
          </a:p>
          <a:p>
            <a:pPr marL="800100" lvl="1"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全色绝对定标的数据保证上面两点即可；</a:t>
            </a:r>
            <a:endParaRPr lang="en-US" altLang="zh-CN" b="1" dirty="0">
              <a:solidFill>
                <a:srgbClr val="C00000"/>
              </a:solidFill>
              <a:latin typeface="微软雅黑" pitchFamily="34" charset="-122"/>
              <a:ea typeface="微软雅黑" pitchFamily="34" charset="-122"/>
            </a:endParaRPr>
          </a:p>
          <a:p>
            <a:pPr marL="800100" lvl="1"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全色和多光谱相对定标、多光谱波段间相对定标的数据要选择地物均匀的、没有大面积的城区、水域的数据。一般来讲，中东地区的沙漠或者戈壁滩的数据相对较为理想。</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51070001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定标影像数据选取原则</a:t>
            </a:r>
          </a:p>
        </p:txBody>
      </p:sp>
      <p:sp>
        <p:nvSpPr>
          <p:cNvPr id="3" name="Text Box 4"/>
          <p:cNvSpPr txBox="1">
            <a:spLocks noChangeArrowheads="1"/>
          </p:cNvSpPr>
          <p:nvPr/>
        </p:nvSpPr>
        <p:spPr bwMode="auto">
          <a:xfrm>
            <a:off x="67" y="836712"/>
            <a:ext cx="8964488" cy="3662541"/>
          </a:xfrm>
          <a:prstGeom prst="rect">
            <a:avLst/>
          </a:prstGeom>
          <a:noFill/>
          <a:ln w="9525">
            <a:noFill/>
            <a:miter lim="800000"/>
            <a:headEnd/>
            <a:tailEnd/>
          </a:ln>
        </p:spPr>
        <p:txBody>
          <a:bodyPr wrap="square">
            <a:spAutoFit/>
          </a:bodyPr>
          <a:lstStyle/>
          <a:p>
            <a:pPr marL="342900" indent="-342900" algn="just" eaLnBrk="0" hangingPunct="0">
              <a:lnSpc>
                <a:spcPct val="150000"/>
              </a:lnSpc>
              <a:spcBef>
                <a:spcPts val="600"/>
              </a:spcBef>
              <a:spcAft>
                <a:spcPts val="600"/>
              </a:spcAft>
              <a:buFont typeface="Wingdings" panose="05000000000000000000" pitchFamily="2" charset="2"/>
              <a:buChar char="u"/>
            </a:pPr>
            <a:r>
              <a:rPr lang="zh-CN" altLang="en-US" sz="2000" b="1" dirty="0">
                <a:solidFill>
                  <a:srgbClr val="003366"/>
                </a:solidFill>
                <a:latin typeface="微软雅黑" pitchFamily="34" charset="-122"/>
                <a:ea typeface="微软雅黑" pitchFamily="34" charset="-122"/>
              </a:rPr>
              <a:t>定标影像数据的选取原则如下：</a:t>
            </a:r>
            <a:endParaRPr lang="en-US" altLang="zh-CN" sz="2000" b="1" dirty="0">
              <a:solidFill>
                <a:srgbClr val="003366"/>
              </a:solidFill>
              <a:latin typeface="微软雅黑" pitchFamily="34" charset="-122"/>
              <a:ea typeface="微软雅黑" pitchFamily="34" charset="-122"/>
            </a:endParaRPr>
          </a:p>
          <a:p>
            <a:pPr marL="800100" lvl="1"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所有分片数据必须全部有参考影像覆盖；</a:t>
            </a:r>
            <a:endParaRPr lang="en-US" altLang="zh-CN" b="1" dirty="0">
              <a:solidFill>
                <a:srgbClr val="C00000"/>
              </a:solidFill>
              <a:latin typeface="微软雅黑" pitchFamily="34" charset="-122"/>
              <a:ea typeface="微软雅黑" pitchFamily="34" charset="-122"/>
            </a:endParaRPr>
          </a:p>
          <a:p>
            <a:pPr marL="800100" lvl="1"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保证地物清晰，避免云和雪的覆盖；</a:t>
            </a:r>
            <a:endParaRPr lang="en-US" altLang="zh-CN" b="1" dirty="0">
              <a:solidFill>
                <a:srgbClr val="C00000"/>
              </a:solidFill>
              <a:latin typeface="微软雅黑" pitchFamily="34" charset="-122"/>
              <a:ea typeface="微软雅黑" pitchFamily="34" charset="-122"/>
            </a:endParaRPr>
          </a:p>
          <a:p>
            <a:pPr marL="800100" lvl="1"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全色绝对定标的数据保证上面两点即可；</a:t>
            </a:r>
            <a:endParaRPr lang="en-US" altLang="zh-CN" b="1" dirty="0">
              <a:solidFill>
                <a:srgbClr val="C00000"/>
              </a:solidFill>
              <a:latin typeface="微软雅黑" pitchFamily="34" charset="-122"/>
              <a:ea typeface="微软雅黑" pitchFamily="34" charset="-122"/>
            </a:endParaRPr>
          </a:p>
          <a:p>
            <a:pPr marL="800100" lvl="1"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全色和多光谱相对定标、多光谱波段间相对定标的数据要选择地物均匀的、没有大面积的城区、水域的数据。一般来讲，中东地区的沙漠或者戈壁滩的数据相对较为理想。</a:t>
            </a:r>
            <a:endParaRPr lang="en-US" altLang="zh-CN" b="1" dirty="0">
              <a:solidFill>
                <a:srgbClr val="C00000"/>
              </a:solidFill>
              <a:latin typeface="微软雅黑" pitchFamily="34" charset="-122"/>
              <a:ea typeface="微软雅黑" pitchFamily="34" charset="-122"/>
            </a:endParaRPr>
          </a:p>
        </p:txBody>
      </p:sp>
      <p:pic>
        <p:nvPicPr>
          <p:cNvPr id="4" name="图片 3"/>
          <p:cNvPicPr>
            <a:picLocks noChangeAspect="1"/>
          </p:cNvPicPr>
          <p:nvPr/>
        </p:nvPicPr>
        <p:blipFill>
          <a:blip r:embed="rId2"/>
          <a:stretch>
            <a:fillRect/>
          </a:stretch>
        </p:blipFill>
        <p:spPr>
          <a:xfrm>
            <a:off x="1763688" y="908720"/>
            <a:ext cx="5750803" cy="4503801"/>
          </a:xfrm>
          <a:prstGeom prst="rect">
            <a:avLst/>
          </a:prstGeom>
        </p:spPr>
      </p:pic>
      <p:sp>
        <p:nvSpPr>
          <p:cNvPr id="5" name="文本框 4"/>
          <p:cNvSpPr txBox="1"/>
          <p:nvPr/>
        </p:nvSpPr>
        <p:spPr>
          <a:xfrm>
            <a:off x="1804812" y="5420378"/>
            <a:ext cx="5724644" cy="338554"/>
          </a:xfrm>
          <a:prstGeom prst="rect">
            <a:avLst/>
          </a:prstGeom>
          <a:noFill/>
        </p:spPr>
        <p:txBody>
          <a:bodyPr wrap="none" rtlCol="0">
            <a:spAutoFit/>
          </a:bodyPr>
          <a:lstStyle/>
          <a:p>
            <a:r>
              <a:rPr lang="zh-CN" altLang="en-US" sz="1600" dirty="0"/>
              <a:t>全色多光谱间、多光谱波段间相对定标相对理想的数据示意图</a:t>
            </a:r>
          </a:p>
        </p:txBody>
      </p:sp>
    </p:spTree>
    <p:extLst>
      <p:ext uri="{BB962C8B-B14F-4D97-AF65-F5344CB8AC3E}">
        <p14:creationId xmlns:p14="http://schemas.microsoft.com/office/powerpoint/2010/main" val="198175693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788024" y="-13159"/>
            <a:ext cx="4287176" cy="6858000"/>
          </a:xfrm>
          <a:prstGeom prst="rect">
            <a:avLst/>
          </a:prstGeom>
        </p:spPr>
      </p:pic>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6" name="Text Box 4"/>
          <p:cNvSpPr txBox="1">
            <a:spLocks noChangeArrowheads="1"/>
          </p:cNvSpPr>
          <p:nvPr/>
        </p:nvSpPr>
        <p:spPr bwMode="auto">
          <a:xfrm>
            <a:off x="53962" y="2461733"/>
            <a:ext cx="4283901" cy="1908215"/>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       下面开始介绍全色绝对定标的具体流程和方法。</a:t>
            </a:r>
            <a:endParaRPr lang="en-US" altLang="zh-CN" b="1" dirty="0">
              <a:solidFill>
                <a:srgbClr val="C00000"/>
              </a:solidFill>
              <a:latin typeface="微软雅黑" pitchFamily="34" charset="-122"/>
              <a:ea typeface="微软雅黑" pitchFamily="34" charset="-122"/>
            </a:endParaRPr>
          </a:p>
          <a:p>
            <a:pPr algn="just" eaLnBrk="0" hangingPunct="0">
              <a:lnSpc>
                <a:spcPct val="150000"/>
              </a:lnSpc>
              <a:spcBef>
                <a:spcPts val="600"/>
              </a:spcBef>
              <a:spcAft>
                <a:spcPts val="600"/>
              </a:spcAft>
            </a:pPr>
            <a:r>
              <a:rPr lang="en-US" altLang="zh-CN" b="1" dirty="0">
                <a:solidFill>
                  <a:srgbClr val="C00000"/>
                </a:solidFill>
                <a:latin typeface="微软雅黑" pitchFamily="34" charset="-122"/>
                <a:ea typeface="微软雅黑" pitchFamily="34" charset="-122"/>
              </a:rPr>
              <a:t>       </a:t>
            </a:r>
            <a:r>
              <a:rPr lang="zh-CN" altLang="en-US" b="1" dirty="0">
                <a:solidFill>
                  <a:srgbClr val="C00000"/>
                </a:solidFill>
                <a:latin typeface="微软雅黑" pitchFamily="34" charset="-122"/>
                <a:ea typeface="微软雅黑" pitchFamily="34" charset="-122"/>
              </a:rPr>
              <a:t>首先是定标工程的建立和数据的输入。</a:t>
            </a:r>
            <a:endParaRPr lang="en-US" altLang="zh-CN" b="1" dirty="0">
              <a:solidFill>
                <a:srgbClr val="C00000"/>
              </a:solidFill>
              <a:latin typeface="微软雅黑" pitchFamily="34" charset="-122"/>
              <a:ea typeface="微软雅黑" pitchFamily="34" charset="-122"/>
            </a:endParaRPr>
          </a:p>
        </p:txBody>
      </p:sp>
      <p:sp>
        <p:nvSpPr>
          <p:cNvPr id="8" name="矩形 7"/>
          <p:cNvSpPr/>
          <p:nvPr/>
        </p:nvSpPr>
        <p:spPr bwMode="auto">
          <a:xfrm>
            <a:off x="6372200" y="478786"/>
            <a:ext cx="1944216" cy="118892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194347954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 </a:t>
            </a:r>
            <a:r>
              <a:rPr lang="zh-CN" altLang="en-US" dirty="0"/>
              <a:t>全色绝对定标操作详解</a:t>
            </a:r>
          </a:p>
        </p:txBody>
      </p:sp>
      <p:grpSp>
        <p:nvGrpSpPr>
          <p:cNvPr id="5" name="组合 4"/>
          <p:cNvGrpSpPr/>
          <p:nvPr/>
        </p:nvGrpSpPr>
        <p:grpSpPr>
          <a:xfrm>
            <a:off x="67" y="836712"/>
            <a:ext cx="8964488" cy="507831"/>
            <a:chOff x="67" y="836712"/>
            <a:chExt cx="8964488" cy="507831"/>
          </a:xfrm>
        </p:grpSpPr>
        <p:sp>
          <p:nvSpPr>
            <p:cNvPr id="3" name="Text Box 4"/>
            <p:cNvSpPr txBox="1">
              <a:spLocks noChangeArrowheads="1"/>
            </p:cNvSpPr>
            <p:nvPr/>
          </p:nvSpPr>
          <p:spPr bwMode="auto">
            <a:xfrm>
              <a:off x="67" y="836712"/>
              <a:ext cx="896448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首先打开</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软件，点击“新建”按钮      ，打开如下图对话框：</a:t>
              </a:r>
              <a:endParaRPr lang="en-US" altLang="zh-CN" b="1" dirty="0">
                <a:solidFill>
                  <a:srgbClr val="C00000"/>
                </a:solidFill>
                <a:latin typeface="微软雅黑" pitchFamily="34" charset="-122"/>
                <a:ea typeface="微软雅黑" pitchFamily="34" charset="-122"/>
              </a:endParaRPr>
            </a:p>
          </p:txBody>
        </p:sp>
        <p:pic>
          <p:nvPicPr>
            <p:cNvPr id="4" name="图片 3"/>
            <p:cNvPicPr>
              <a:picLocks noChangeAspect="1"/>
            </p:cNvPicPr>
            <p:nvPr/>
          </p:nvPicPr>
          <p:blipFill>
            <a:blip r:embed="rId2"/>
            <a:stretch>
              <a:fillRect/>
            </a:stretch>
          </p:blipFill>
          <p:spPr>
            <a:xfrm>
              <a:off x="4353739" y="1013752"/>
              <a:ext cx="304863" cy="225824"/>
            </a:xfrm>
            <a:prstGeom prst="rect">
              <a:avLst/>
            </a:prstGeom>
            <a:ln>
              <a:solidFill>
                <a:schemeClr val="tx1"/>
              </a:solidFill>
            </a:ln>
          </p:spPr>
        </p:pic>
      </p:grpSp>
      <p:pic>
        <p:nvPicPr>
          <p:cNvPr id="7" name="图片 6"/>
          <p:cNvPicPr>
            <a:picLocks noChangeAspect="1"/>
          </p:cNvPicPr>
          <p:nvPr/>
        </p:nvPicPr>
        <p:blipFill>
          <a:blip r:embed="rId3"/>
          <a:stretch>
            <a:fillRect/>
          </a:stretch>
        </p:blipFill>
        <p:spPr>
          <a:xfrm>
            <a:off x="222580" y="1401229"/>
            <a:ext cx="4457143" cy="1790476"/>
          </a:xfrm>
          <a:prstGeom prst="rect">
            <a:avLst/>
          </a:prstGeom>
        </p:spPr>
      </p:pic>
      <p:cxnSp>
        <p:nvCxnSpPr>
          <p:cNvPr id="9" name="直接箭头连接符 8"/>
          <p:cNvCxnSpPr/>
          <p:nvPr/>
        </p:nvCxnSpPr>
        <p:spPr bwMode="auto">
          <a:xfrm>
            <a:off x="4337863" y="1844824"/>
            <a:ext cx="810201"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文本框 9"/>
          <p:cNvSpPr txBox="1"/>
          <p:nvPr/>
        </p:nvSpPr>
        <p:spPr>
          <a:xfrm>
            <a:off x="5148064" y="1660158"/>
            <a:ext cx="1800493" cy="369332"/>
          </a:xfrm>
          <a:prstGeom prst="rect">
            <a:avLst/>
          </a:prstGeom>
          <a:noFill/>
        </p:spPr>
        <p:txBody>
          <a:bodyPr wrap="none" rtlCol="0">
            <a:spAutoFit/>
          </a:bodyPr>
          <a:lstStyle/>
          <a:p>
            <a:r>
              <a:rPr lang="zh-CN" altLang="en-US" dirty="0"/>
              <a:t>输入工程名称；</a:t>
            </a:r>
          </a:p>
        </p:txBody>
      </p:sp>
      <p:cxnSp>
        <p:nvCxnSpPr>
          <p:cNvPr id="11" name="直接箭头连接符 10"/>
          <p:cNvCxnSpPr/>
          <p:nvPr/>
        </p:nvCxnSpPr>
        <p:spPr bwMode="auto">
          <a:xfrm>
            <a:off x="4353739" y="2093944"/>
            <a:ext cx="810201"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文本框 11"/>
          <p:cNvSpPr txBox="1"/>
          <p:nvPr/>
        </p:nvSpPr>
        <p:spPr>
          <a:xfrm>
            <a:off x="5146398" y="1937157"/>
            <a:ext cx="3583032" cy="646331"/>
          </a:xfrm>
          <a:prstGeom prst="rect">
            <a:avLst/>
          </a:prstGeom>
          <a:noFill/>
        </p:spPr>
        <p:txBody>
          <a:bodyPr wrap="none" rtlCol="0">
            <a:spAutoFit/>
          </a:bodyPr>
          <a:lstStyle/>
          <a:p>
            <a:r>
              <a:rPr lang="zh-CN" altLang="en-US" dirty="0"/>
              <a:t>工程描述；</a:t>
            </a:r>
            <a:endParaRPr lang="en-US" altLang="zh-CN" dirty="0"/>
          </a:p>
          <a:p>
            <a:r>
              <a:rPr lang="zh-CN" altLang="en-US" dirty="0"/>
              <a:t>保存在工程目录下的</a:t>
            </a:r>
            <a:r>
              <a:rPr lang="en-US" altLang="zh-CN" dirty="0"/>
              <a:t>readme.txt</a:t>
            </a:r>
            <a:r>
              <a:rPr lang="zh-CN" altLang="en-US" dirty="0"/>
              <a:t>。</a:t>
            </a:r>
          </a:p>
        </p:txBody>
      </p:sp>
      <p:cxnSp>
        <p:nvCxnSpPr>
          <p:cNvPr id="13" name="直接箭头连接符 12"/>
          <p:cNvCxnSpPr>
            <a:cxnSpLocks/>
          </p:cNvCxnSpPr>
          <p:nvPr/>
        </p:nvCxnSpPr>
        <p:spPr bwMode="auto">
          <a:xfrm>
            <a:off x="4362238" y="2343064"/>
            <a:ext cx="929842" cy="43786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p:cNvSpPr txBox="1"/>
          <p:nvPr/>
        </p:nvSpPr>
        <p:spPr>
          <a:xfrm>
            <a:off x="5252804" y="2537321"/>
            <a:ext cx="3711752" cy="923330"/>
          </a:xfrm>
          <a:prstGeom prst="rect">
            <a:avLst/>
          </a:prstGeom>
          <a:noFill/>
        </p:spPr>
        <p:txBody>
          <a:bodyPr wrap="square" rtlCol="0">
            <a:spAutoFit/>
          </a:bodyPr>
          <a:lstStyle/>
          <a:p>
            <a:r>
              <a:rPr lang="zh-CN" altLang="en-US" dirty="0"/>
              <a:t>工程创建路径；</a:t>
            </a:r>
            <a:endParaRPr lang="en-US" altLang="zh-CN" dirty="0"/>
          </a:p>
          <a:p>
            <a:r>
              <a:rPr lang="zh-CN" altLang="en-US" dirty="0"/>
              <a:t>最好提前建好文件夹，程序不会自己建工程文件夹。</a:t>
            </a:r>
            <a:endParaRPr lang="en-US" altLang="zh-CN" dirty="0"/>
          </a:p>
        </p:txBody>
      </p:sp>
      <p:cxnSp>
        <p:nvCxnSpPr>
          <p:cNvPr id="16" name="直接箭头连接符 15"/>
          <p:cNvCxnSpPr>
            <a:cxnSpLocks/>
          </p:cNvCxnSpPr>
          <p:nvPr/>
        </p:nvCxnSpPr>
        <p:spPr bwMode="auto">
          <a:xfrm>
            <a:off x="1827488" y="2760290"/>
            <a:ext cx="0" cy="81272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a:off x="291253" y="3573016"/>
            <a:ext cx="4191058" cy="369332"/>
          </a:xfrm>
          <a:prstGeom prst="rect">
            <a:avLst/>
          </a:prstGeom>
          <a:noFill/>
        </p:spPr>
        <p:txBody>
          <a:bodyPr wrap="square" rtlCol="0">
            <a:spAutoFit/>
          </a:bodyPr>
          <a:lstStyle/>
          <a:p>
            <a:r>
              <a:rPr lang="zh-CN" altLang="en-US" dirty="0"/>
              <a:t>定标类型，选择“单线阵全色绝对定标”</a:t>
            </a:r>
            <a:endParaRPr lang="en-US" altLang="zh-CN" dirty="0"/>
          </a:p>
        </p:txBody>
      </p:sp>
      <p:sp>
        <p:nvSpPr>
          <p:cNvPr id="20" name="Text Box 4"/>
          <p:cNvSpPr txBox="1">
            <a:spLocks noChangeArrowheads="1"/>
          </p:cNvSpPr>
          <p:nvPr/>
        </p:nvSpPr>
        <p:spPr bwMode="auto">
          <a:xfrm>
            <a:off x="176358" y="4139989"/>
            <a:ext cx="8964488" cy="45890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设置好后，点击“下一步”：</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427724864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5"/>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几何定标的原理</a:t>
              </a:r>
              <a:endParaRPr lang="zh-CN" altLang="zh-CN" sz="26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几何定标的流程</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几何定标的方法</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27329724"/>
      </p:ext>
    </p:extLst>
  </p:cSld>
  <p:clrMapOvr>
    <a:masterClrMapping/>
  </p:clrMapOvr>
  <p:transition advTm="432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pic>
        <p:nvPicPr>
          <p:cNvPr id="4" name="图片 3"/>
          <p:cNvPicPr>
            <a:picLocks noChangeAspect="1"/>
          </p:cNvPicPr>
          <p:nvPr/>
        </p:nvPicPr>
        <p:blipFill>
          <a:blip r:embed="rId2"/>
          <a:stretch>
            <a:fillRect/>
          </a:stretch>
        </p:blipFill>
        <p:spPr>
          <a:xfrm>
            <a:off x="1403648" y="980728"/>
            <a:ext cx="5285714" cy="3400000"/>
          </a:xfrm>
          <a:prstGeom prst="rect">
            <a:avLst/>
          </a:prstGeom>
        </p:spPr>
      </p:pic>
      <p:cxnSp>
        <p:nvCxnSpPr>
          <p:cNvPr id="5" name="直接箭头连接符 4"/>
          <p:cNvCxnSpPr>
            <a:cxnSpLocks/>
          </p:cNvCxnSpPr>
          <p:nvPr/>
        </p:nvCxnSpPr>
        <p:spPr bwMode="auto">
          <a:xfrm flipH="1">
            <a:off x="1259632" y="1772816"/>
            <a:ext cx="432048"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文本框 5"/>
          <p:cNvSpPr txBox="1"/>
          <p:nvPr/>
        </p:nvSpPr>
        <p:spPr>
          <a:xfrm>
            <a:off x="219245" y="1588150"/>
            <a:ext cx="1112395" cy="369332"/>
          </a:xfrm>
          <a:prstGeom prst="rect">
            <a:avLst/>
          </a:prstGeom>
          <a:noFill/>
        </p:spPr>
        <p:txBody>
          <a:bodyPr wrap="square" rtlCol="0">
            <a:spAutoFit/>
          </a:bodyPr>
          <a:lstStyle/>
          <a:p>
            <a:r>
              <a:rPr lang="zh-CN" altLang="en-US" dirty="0"/>
              <a:t>选择主片</a:t>
            </a:r>
            <a:endParaRPr lang="en-US" altLang="zh-CN" dirty="0"/>
          </a:p>
        </p:txBody>
      </p:sp>
      <p:cxnSp>
        <p:nvCxnSpPr>
          <p:cNvPr id="9" name="直接箭头连接符 8"/>
          <p:cNvCxnSpPr>
            <a:cxnSpLocks/>
          </p:cNvCxnSpPr>
          <p:nvPr/>
        </p:nvCxnSpPr>
        <p:spPr bwMode="auto">
          <a:xfrm>
            <a:off x="6588224" y="1588150"/>
            <a:ext cx="432048"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p:cNvSpPr txBox="1"/>
          <p:nvPr/>
        </p:nvSpPr>
        <p:spPr>
          <a:xfrm>
            <a:off x="7015391" y="1311151"/>
            <a:ext cx="2016224" cy="646331"/>
          </a:xfrm>
          <a:prstGeom prst="rect">
            <a:avLst/>
          </a:prstGeom>
          <a:noFill/>
        </p:spPr>
        <p:txBody>
          <a:bodyPr wrap="square" rtlCol="0">
            <a:spAutoFit/>
          </a:bodyPr>
          <a:lstStyle/>
          <a:p>
            <a:r>
              <a:rPr lang="zh-CN" altLang="en-US" dirty="0"/>
              <a:t>选择需要定标的分片数据</a:t>
            </a:r>
            <a:endParaRPr lang="en-US" altLang="zh-CN" dirty="0"/>
          </a:p>
        </p:txBody>
      </p:sp>
      <p:cxnSp>
        <p:nvCxnSpPr>
          <p:cNvPr id="14" name="直接箭头连接符 13"/>
          <p:cNvCxnSpPr>
            <a:cxnSpLocks/>
          </p:cNvCxnSpPr>
          <p:nvPr/>
        </p:nvCxnSpPr>
        <p:spPr bwMode="auto">
          <a:xfrm>
            <a:off x="6581714" y="1820753"/>
            <a:ext cx="433677" cy="240095"/>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p:cNvSpPr txBox="1"/>
          <p:nvPr/>
        </p:nvSpPr>
        <p:spPr>
          <a:xfrm>
            <a:off x="7015391" y="1881018"/>
            <a:ext cx="1805081" cy="369332"/>
          </a:xfrm>
          <a:prstGeom prst="rect">
            <a:avLst/>
          </a:prstGeom>
          <a:noFill/>
        </p:spPr>
        <p:txBody>
          <a:bodyPr wrap="square" rtlCol="0">
            <a:spAutoFit/>
          </a:bodyPr>
          <a:lstStyle/>
          <a:p>
            <a:r>
              <a:rPr lang="zh-CN" altLang="en-US" dirty="0"/>
              <a:t>移除选择的数据</a:t>
            </a:r>
            <a:endParaRPr lang="en-US" altLang="zh-CN" dirty="0"/>
          </a:p>
        </p:txBody>
      </p:sp>
      <p:cxnSp>
        <p:nvCxnSpPr>
          <p:cNvPr id="17" name="直接箭头连接符 16"/>
          <p:cNvCxnSpPr>
            <a:cxnSpLocks/>
          </p:cNvCxnSpPr>
          <p:nvPr/>
        </p:nvCxnSpPr>
        <p:spPr bwMode="auto">
          <a:xfrm>
            <a:off x="6420278" y="2720807"/>
            <a:ext cx="433677"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a:off x="6853955" y="2543217"/>
            <a:ext cx="2177660" cy="369332"/>
          </a:xfrm>
          <a:prstGeom prst="rect">
            <a:avLst/>
          </a:prstGeom>
          <a:noFill/>
        </p:spPr>
        <p:txBody>
          <a:bodyPr wrap="square" rtlCol="0">
            <a:spAutoFit/>
          </a:bodyPr>
          <a:lstStyle/>
          <a:p>
            <a:r>
              <a:rPr lang="zh-CN" altLang="en-US" dirty="0"/>
              <a:t>选择初始相机文件</a:t>
            </a:r>
            <a:endParaRPr lang="en-US" altLang="zh-CN" dirty="0"/>
          </a:p>
        </p:txBody>
      </p:sp>
      <p:sp>
        <p:nvSpPr>
          <p:cNvPr id="20" name="矩形 19"/>
          <p:cNvSpPr/>
          <p:nvPr/>
        </p:nvSpPr>
        <p:spPr bwMode="auto">
          <a:xfrm>
            <a:off x="1547664" y="3284984"/>
            <a:ext cx="5034050" cy="576064"/>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cxnSp>
        <p:nvCxnSpPr>
          <p:cNvPr id="21" name="直接箭头连接符 20"/>
          <p:cNvCxnSpPr>
            <a:cxnSpLocks/>
          </p:cNvCxnSpPr>
          <p:nvPr/>
        </p:nvCxnSpPr>
        <p:spPr bwMode="auto">
          <a:xfrm>
            <a:off x="6572678" y="3597298"/>
            <a:ext cx="433677"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p:cNvSpPr txBox="1"/>
          <p:nvPr/>
        </p:nvSpPr>
        <p:spPr>
          <a:xfrm>
            <a:off x="7006355" y="3419708"/>
            <a:ext cx="2177660" cy="646331"/>
          </a:xfrm>
          <a:prstGeom prst="rect">
            <a:avLst/>
          </a:prstGeom>
          <a:noFill/>
        </p:spPr>
        <p:txBody>
          <a:bodyPr wrap="square" rtlCol="0">
            <a:spAutoFit/>
          </a:bodyPr>
          <a:lstStyle/>
          <a:p>
            <a:r>
              <a:rPr lang="zh-CN" altLang="en-US" dirty="0"/>
              <a:t>参考</a:t>
            </a:r>
            <a:r>
              <a:rPr lang="en-US" altLang="zh-CN" dirty="0"/>
              <a:t>DOM</a:t>
            </a:r>
            <a:r>
              <a:rPr lang="zh-CN" altLang="en-US" dirty="0"/>
              <a:t>和</a:t>
            </a:r>
            <a:r>
              <a:rPr lang="en-US" altLang="zh-CN" dirty="0"/>
              <a:t>DEM</a:t>
            </a:r>
            <a:r>
              <a:rPr lang="zh-CN" altLang="en-US" dirty="0"/>
              <a:t>路径</a:t>
            </a:r>
            <a:endParaRPr lang="en-US" altLang="zh-CN" dirty="0"/>
          </a:p>
        </p:txBody>
      </p:sp>
      <p:sp>
        <p:nvSpPr>
          <p:cNvPr id="23" name="Text Box 4"/>
          <p:cNvSpPr txBox="1">
            <a:spLocks noChangeArrowheads="1"/>
          </p:cNvSpPr>
          <p:nvPr/>
        </p:nvSpPr>
        <p:spPr bwMode="auto">
          <a:xfrm>
            <a:off x="179512" y="4473789"/>
            <a:ext cx="7200800"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点击“确定”即可建立工程。工程建立后，在工程目录下内容如下：</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94800184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pic>
        <p:nvPicPr>
          <p:cNvPr id="4" name="图片 3"/>
          <p:cNvPicPr>
            <a:picLocks noChangeAspect="1"/>
          </p:cNvPicPr>
          <p:nvPr/>
        </p:nvPicPr>
        <p:blipFill>
          <a:blip r:embed="rId2"/>
          <a:stretch>
            <a:fillRect/>
          </a:stretch>
        </p:blipFill>
        <p:spPr>
          <a:xfrm>
            <a:off x="179511" y="1124744"/>
            <a:ext cx="4971875" cy="2376264"/>
          </a:xfrm>
          <a:prstGeom prst="rect">
            <a:avLst/>
          </a:prstGeom>
        </p:spPr>
      </p:pic>
      <p:cxnSp>
        <p:nvCxnSpPr>
          <p:cNvPr id="5" name="直接箭头连接符 4"/>
          <p:cNvCxnSpPr>
            <a:cxnSpLocks/>
          </p:cNvCxnSpPr>
          <p:nvPr/>
        </p:nvCxnSpPr>
        <p:spPr bwMode="auto">
          <a:xfrm flipV="1">
            <a:off x="3563888" y="1556792"/>
            <a:ext cx="936104" cy="156429"/>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文本框 5"/>
          <p:cNvSpPr txBox="1"/>
          <p:nvPr/>
        </p:nvSpPr>
        <p:spPr>
          <a:xfrm>
            <a:off x="4481003" y="1388347"/>
            <a:ext cx="3965321" cy="369332"/>
          </a:xfrm>
          <a:prstGeom prst="rect">
            <a:avLst/>
          </a:prstGeom>
          <a:noFill/>
        </p:spPr>
        <p:txBody>
          <a:bodyPr wrap="square" rtlCol="0">
            <a:spAutoFit/>
          </a:bodyPr>
          <a:lstStyle/>
          <a:p>
            <a:r>
              <a:rPr lang="zh-CN" altLang="en-US" dirty="0"/>
              <a:t>最终结果文件夹</a:t>
            </a:r>
            <a:endParaRPr lang="en-US" altLang="zh-CN" dirty="0"/>
          </a:p>
        </p:txBody>
      </p:sp>
      <p:cxnSp>
        <p:nvCxnSpPr>
          <p:cNvPr id="9" name="直接箭头连接符 8"/>
          <p:cNvCxnSpPr>
            <a:cxnSpLocks/>
          </p:cNvCxnSpPr>
          <p:nvPr/>
        </p:nvCxnSpPr>
        <p:spPr bwMode="auto">
          <a:xfrm flipV="1">
            <a:off x="3608755" y="1916976"/>
            <a:ext cx="814348" cy="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文本框 11"/>
          <p:cNvSpPr txBox="1"/>
          <p:nvPr/>
        </p:nvSpPr>
        <p:spPr>
          <a:xfrm>
            <a:off x="4423103" y="1732310"/>
            <a:ext cx="3965321" cy="369332"/>
          </a:xfrm>
          <a:prstGeom prst="rect">
            <a:avLst/>
          </a:prstGeom>
          <a:noFill/>
        </p:spPr>
        <p:txBody>
          <a:bodyPr wrap="square" rtlCol="0">
            <a:spAutoFit/>
          </a:bodyPr>
          <a:lstStyle/>
          <a:p>
            <a:r>
              <a:rPr lang="zh-CN" altLang="en-US" dirty="0"/>
              <a:t>中间结果文件夹</a:t>
            </a:r>
            <a:endParaRPr lang="en-US" altLang="zh-CN" dirty="0"/>
          </a:p>
        </p:txBody>
      </p:sp>
      <p:cxnSp>
        <p:nvCxnSpPr>
          <p:cNvPr id="16" name="直接箭头连接符 15"/>
          <p:cNvCxnSpPr>
            <a:cxnSpLocks/>
          </p:cNvCxnSpPr>
          <p:nvPr/>
        </p:nvCxnSpPr>
        <p:spPr bwMode="auto">
          <a:xfrm flipV="1">
            <a:off x="4860032" y="2119484"/>
            <a:ext cx="1435280" cy="8000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a:off x="6295311" y="1916832"/>
            <a:ext cx="3965321" cy="369332"/>
          </a:xfrm>
          <a:prstGeom prst="rect">
            <a:avLst/>
          </a:prstGeom>
          <a:noFill/>
        </p:spPr>
        <p:txBody>
          <a:bodyPr wrap="square" rtlCol="0">
            <a:spAutoFit/>
          </a:bodyPr>
          <a:lstStyle/>
          <a:p>
            <a:r>
              <a:rPr lang="zh-CN" altLang="en-US" dirty="0"/>
              <a:t>相机文件路径</a:t>
            </a:r>
            <a:endParaRPr lang="en-US" altLang="zh-CN" dirty="0"/>
          </a:p>
        </p:txBody>
      </p:sp>
      <p:cxnSp>
        <p:nvCxnSpPr>
          <p:cNvPr id="19" name="直接箭头连接符 18"/>
          <p:cNvCxnSpPr>
            <a:cxnSpLocks/>
          </p:cNvCxnSpPr>
          <p:nvPr/>
        </p:nvCxnSpPr>
        <p:spPr bwMode="auto">
          <a:xfrm flipV="1">
            <a:off x="4888016" y="2465271"/>
            <a:ext cx="1440160" cy="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6324495" y="2287036"/>
            <a:ext cx="3965321" cy="369332"/>
          </a:xfrm>
          <a:prstGeom prst="rect">
            <a:avLst/>
          </a:prstGeom>
          <a:noFill/>
        </p:spPr>
        <p:txBody>
          <a:bodyPr wrap="square" rtlCol="0">
            <a:spAutoFit/>
          </a:bodyPr>
          <a:lstStyle/>
          <a:p>
            <a:r>
              <a:rPr lang="zh-CN" altLang="en-US" dirty="0"/>
              <a:t>工程文件</a:t>
            </a:r>
            <a:endParaRPr lang="en-US" altLang="zh-CN" dirty="0"/>
          </a:p>
        </p:txBody>
      </p:sp>
      <p:cxnSp>
        <p:nvCxnSpPr>
          <p:cNvPr id="22" name="直接箭头连接符 21"/>
          <p:cNvCxnSpPr>
            <a:cxnSpLocks/>
          </p:cNvCxnSpPr>
          <p:nvPr/>
        </p:nvCxnSpPr>
        <p:spPr bwMode="auto">
          <a:xfrm flipV="1">
            <a:off x="4908672" y="2743139"/>
            <a:ext cx="1440160" cy="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p:cNvSpPr txBox="1"/>
          <p:nvPr/>
        </p:nvSpPr>
        <p:spPr>
          <a:xfrm>
            <a:off x="6345151" y="2564904"/>
            <a:ext cx="3965321" cy="369332"/>
          </a:xfrm>
          <a:prstGeom prst="rect">
            <a:avLst/>
          </a:prstGeom>
          <a:noFill/>
        </p:spPr>
        <p:txBody>
          <a:bodyPr wrap="square" rtlCol="0">
            <a:spAutoFit/>
          </a:bodyPr>
          <a:lstStyle/>
          <a:p>
            <a:r>
              <a:rPr lang="zh-CN" altLang="en-US" dirty="0"/>
              <a:t>数据文件路径</a:t>
            </a:r>
            <a:endParaRPr lang="en-US" altLang="zh-CN" dirty="0"/>
          </a:p>
        </p:txBody>
      </p:sp>
      <p:cxnSp>
        <p:nvCxnSpPr>
          <p:cNvPr id="25" name="直接箭头连接符 24"/>
          <p:cNvCxnSpPr>
            <a:cxnSpLocks/>
          </p:cNvCxnSpPr>
          <p:nvPr/>
        </p:nvCxnSpPr>
        <p:spPr bwMode="auto">
          <a:xfrm flipV="1">
            <a:off x="4906622" y="2988347"/>
            <a:ext cx="1440160" cy="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文本框 25"/>
          <p:cNvSpPr txBox="1"/>
          <p:nvPr/>
        </p:nvSpPr>
        <p:spPr>
          <a:xfrm>
            <a:off x="6343101" y="2810112"/>
            <a:ext cx="3965321" cy="369332"/>
          </a:xfrm>
          <a:prstGeom prst="rect">
            <a:avLst/>
          </a:prstGeom>
          <a:noFill/>
        </p:spPr>
        <p:txBody>
          <a:bodyPr wrap="square" rtlCol="0">
            <a:spAutoFit/>
          </a:bodyPr>
          <a:lstStyle/>
          <a:p>
            <a:r>
              <a:rPr lang="zh-CN" altLang="en-US" dirty="0"/>
              <a:t>参考影像路径</a:t>
            </a:r>
            <a:endParaRPr lang="en-US" altLang="zh-CN" dirty="0"/>
          </a:p>
        </p:txBody>
      </p:sp>
      <p:cxnSp>
        <p:nvCxnSpPr>
          <p:cNvPr id="27" name="直接箭头连接符 26"/>
          <p:cNvCxnSpPr>
            <a:cxnSpLocks/>
          </p:cNvCxnSpPr>
          <p:nvPr/>
        </p:nvCxnSpPr>
        <p:spPr bwMode="auto">
          <a:xfrm flipV="1">
            <a:off x="4877554" y="3258139"/>
            <a:ext cx="1440160" cy="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文本框 27"/>
          <p:cNvSpPr txBox="1"/>
          <p:nvPr/>
        </p:nvSpPr>
        <p:spPr>
          <a:xfrm>
            <a:off x="6314033" y="3079904"/>
            <a:ext cx="2074391" cy="369332"/>
          </a:xfrm>
          <a:prstGeom prst="rect">
            <a:avLst/>
          </a:prstGeom>
          <a:noFill/>
        </p:spPr>
        <p:txBody>
          <a:bodyPr wrap="square" rtlCol="0">
            <a:spAutoFit/>
          </a:bodyPr>
          <a:lstStyle/>
          <a:p>
            <a:r>
              <a:rPr lang="zh-CN" altLang="en-US" dirty="0"/>
              <a:t>定标工程描述文件</a:t>
            </a:r>
            <a:endParaRPr lang="en-US" altLang="zh-CN" dirty="0"/>
          </a:p>
        </p:txBody>
      </p:sp>
      <p:sp>
        <p:nvSpPr>
          <p:cNvPr id="29" name="Text Box 4"/>
          <p:cNvSpPr txBox="1">
            <a:spLocks noChangeArrowheads="1"/>
          </p:cNvSpPr>
          <p:nvPr/>
        </p:nvSpPr>
        <p:spPr bwMode="auto">
          <a:xfrm>
            <a:off x="153310" y="3565175"/>
            <a:ext cx="8964488" cy="263149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其中，因为刚刚建立完工程，所以</a:t>
            </a:r>
            <a:r>
              <a:rPr lang="en-US" altLang="zh-CN" b="1" dirty="0">
                <a:solidFill>
                  <a:srgbClr val="C00000"/>
                </a:solidFill>
                <a:latin typeface="微软雅黑" pitchFamily="34" charset="-122"/>
                <a:ea typeface="微软雅黑" pitchFamily="34" charset="-122"/>
              </a:rPr>
              <a:t>Result</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Work</a:t>
            </a:r>
            <a:r>
              <a:rPr lang="zh-CN" altLang="en-US" b="1" dirty="0">
                <a:solidFill>
                  <a:srgbClr val="C00000"/>
                </a:solidFill>
                <a:latin typeface="微软雅黑" pitchFamily="34" charset="-122"/>
                <a:ea typeface="微软雅黑" pitchFamily="34" charset="-122"/>
              </a:rPr>
              <a:t>文件夹为空。</a:t>
            </a:r>
            <a:endParaRPr lang="en-US" altLang="zh-CN" b="1" dirty="0">
              <a:solidFill>
                <a:srgbClr val="C00000"/>
              </a:solidFill>
              <a:latin typeface="微软雅黑" pitchFamily="34" charset="-122"/>
              <a:ea typeface="微软雅黑" pitchFamily="34" charset="-122"/>
            </a:endParaRPr>
          </a:p>
          <a:p>
            <a:pPr algn="just" eaLnBrk="0" hangingPunct="0">
              <a:lnSpc>
                <a:spcPct val="150000"/>
              </a:lnSpc>
              <a:spcBef>
                <a:spcPts val="600"/>
              </a:spcBef>
              <a:spcAft>
                <a:spcPts val="600"/>
              </a:spcAft>
            </a:pPr>
            <a:r>
              <a:rPr lang="en-US" altLang="zh-CN" b="1" dirty="0" err="1">
                <a:solidFill>
                  <a:srgbClr val="C00000"/>
                </a:solidFill>
                <a:latin typeface="微软雅黑" pitchFamily="34" charset="-122"/>
                <a:ea typeface="微软雅黑" pitchFamily="34" charset="-122"/>
              </a:rPr>
              <a:t>cvp</a:t>
            </a:r>
            <a:r>
              <a:rPr lang="zh-CN" altLang="en-US" b="1" dirty="0">
                <a:solidFill>
                  <a:srgbClr val="C00000"/>
                </a:solidFill>
                <a:latin typeface="微软雅黑" pitchFamily="34" charset="-122"/>
                <a:ea typeface="微软雅黑" pitchFamily="34" charset="-122"/>
              </a:rPr>
              <a:t>文件是定标工程文件，可以用</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直接打开。</a:t>
            </a:r>
            <a:endParaRPr lang="en-US" altLang="zh-CN" b="1" dirty="0">
              <a:solidFill>
                <a:srgbClr val="C00000"/>
              </a:solidFill>
              <a:latin typeface="微软雅黑" pitchFamily="34" charset="-122"/>
              <a:ea typeface="微软雅黑" pitchFamily="34" charset="-122"/>
            </a:endParaRPr>
          </a:p>
          <a:p>
            <a:pPr algn="just" eaLnBrk="0" hangingPunct="0">
              <a:lnSpc>
                <a:spcPct val="150000"/>
              </a:lnSpc>
              <a:spcBef>
                <a:spcPts val="600"/>
              </a:spcBef>
              <a:spcAft>
                <a:spcPts val="600"/>
              </a:spcAft>
            </a:pPr>
            <a:r>
              <a:rPr lang="en-US" altLang="zh-CN" b="1" dirty="0">
                <a:solidFill>
                  <a:srgbClr val="C00000"/>
                </a:solidFill>
                <a:latin typeface="微软雅黑" pitchFamily="34" charset="-122"/>
                <a:ea typeface="微软雅黑" pitchFamily="34" charset="-122"/>
              </a:rPr>
              <a:t>cam</a:t>
            </a:r>
            <a:r>
              <a:rPr lang="zh-CN" altLang="en-US" b="1" dirty="0">
                <a:solidFill>
                  <a:srgbClr val="C00000"/>
                </a:solidFill>
                <a:latin typeface="微软雅黑" pitchFamily="34" charset="-122"/>
                <a:ea typeface="微软雅黑" pitchFamily="34" charset="-122"/>
              </a:rPr>
              <a:t>、</a:t>
            </a:r>
            <a:r>
              <a:rPr lang="en-US" altLang="zh-CN" b="1" dirty="0" err="1">
                <a:solidFill>
                  <a:srgbClr val="C00000"/>
                </a:solidFill>
                <a:latin typeface="微软雅黑" pitchFamily="34" charset="-122"/>
                <a:ea typeface="微软雅黑" pitchFamily="34" charset="-122"/>
              </a:rPr>
              <a:t>dat</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ref</a:t>
            </a:r>
            <a:r>
              <a:rPr lang="zh-CN" altLang="en-US" b="1" dirty="0">
                <a:solidFill>
                  <a:srgbClr val="C00000"/>
                </a:solidFill>
                <a:latin typeface="微软雅黑" pitchFamily="34" charset="-122"/>
                <a:ea typeface="微软雅黑" pitchFamily="34" charset="-122"/>
              </a:rPr>
              <a:t>文件均可以用文本编辑器直接打开，里面的路径可以更改。更改后重新打开一次定标工程即可加载修改后的路径。</a:t>
            </a:r>
            <a:endParaRPr lang="en-US" altLang="zh-CN" b="1" dirty="0">
              <a:solidFill>
                <a:srgbClr val="C00000"/>
              </a:solidFill>
              <a:latin typeface="微软雅黑" pitchFamily="34" charset="-122"/>
              <a:ea typeface="微软雅黑" pitchFamily="34" charset="-122"/>
            </a:endParaRPr>
          </a:p>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工程建好后，</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界面如下：</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38022736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en-US" altLang="zh-CN" dirty="0"/>
              <a:t>3.4 </a:t>
            </a:r>
            <a:r>
              <a:rPr lang="zh-CN" altLang="en-US" dirty="0"/>
              <a:t>全色绝对定标操作详解</a:t>
            </a:r>
          </a:p>
        </p:txBody>
      </p:sp>
      <p:pic>
        <p:nvPicPr>
          <p:cNvPr id="4" name="图片 3"/>
          <p:cNvPicPr>
            <a:picLocks noChangeAspect="1"/>
          </p:cNvPicPr>
          <p:nvPr/>
        </p:nvPicPr>
        <p:blipFill>
          <a:blip r:embed="rId2"/>
          <a:stretch>
            <a:fillRect/>
          </a:stretch>
        </p:blipFill>
        <p:spPr>
          <a:xfrm>
            <a:off x="541429" y="908720"/>
            <a:ext cx="7592868" cy="5884473"/>
          </a:xfrm>
          <a:prstGeom prst="rect">
            <a:avLst/>
          </a:prstGeom>
        </p:spPr>
      </p:pic>
      <p:sp>
        <p:nvSpPr>
          <p:cNvPr id="5" name="文本框 4"/>
          <p:cNvSpPr txBox="1"/>
          <p:nvPr/>
        </p:nvSpPr>
        <p:spPr>
          <a:xfrm>
            <a:off x="5148064" y="3068960"/>
            <a:ext cx="2880320" cy="923330"/>
          </a:xfrm>
          <a:prstGeom prst="rect">
            <a:avLst/>
          </a:prstGeom>
          <a:noFill/>
        </p:spPr>
        <p:txBody>
          <a:bodyPr wrap="square" rtlCol="0">
            <a:spAutoFit/>
          </a:bodyPr>
          <a:lstStyle/>
          <a:p>
            <a:r>
              <a:rPr lang="zh-CN" altLang="en-US" dirty="0">
                <a:solidFill>
                  <a:srgbClr val="FFFFFF"/>
                </a:solidFill>
              </a:rPr>
              <a:t>红色的虚线框表示这一片数据和参考影像的重叠范围</a:t>
            </a:r>
          </a:p>
        </p:txBody>
      </p:sp>
      <p:sp>
        <p:nvSpPr>
          <p:cNvPr id="6" name="文本框 5"/>
          <p:cNvSpPr txBox="1"/>
          <p:nvPr/>
        </p:nvSpPr>
        <p:spPr>
          <a:xfrm>
            <a:off x="971600" y="1412776"/>
            <a:ext cx="2880320" cy="646331"/>
          </a:xfrm>
          <a:prstGeom prst="rect">
            <a:avLst/>
          </a:prstGeom>
          <a:noFill/>
        </p:spPr>
        <p:txBody>
          <a:bodyPr wrap="square" rtlCol="0">
            <a:spAutoFit/>
          </a:bodyPr>
          <a:lstStyle/>
          <a:p>
            <a:r>
              <a:rPr lang="zh-CN" altLang="en-US" dirty="0">
                <a:solidFill>
                  <a:srgbClr val="FFFFFF"/>
                </a:solidFill>
              </a:rPr>
              <a:t>“匹配点信息”这一栏可折叠也可以完全打开</a:t>
            </a:r>
          </a:p>
        </p:txBody>
      </p:sp>
      <p:sp>
        <p:nvSpPr>
          <p:cNvPr id="7" name="箭头: 右 6"/>
          <p:cNvSpPr/>
          <p:nvPr/>
        </p:nvSpPr>
        <p:spPr bwMode="auto">
          <a:xfrm rot="10800000">
            <a:off x="716664" y="1547064"/>
            <a:ext cx="288032" cy="323165"/>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9" name="箭头: 右 8"/>
          <p:cNvSpPr/>
          <p:nvPr/>
        </p:nvSpPr>
        <p:spPr bwMode="auto">
          <a:xfrm rot="16200000">
            <a:off x="6957048" y="5436440"/>
            <a:ext cx="414481" cy="323165"/>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0" name="文本框 9"/>
          <p:cNvSpPr txBox="1"/>
          <p:nvPr/>
        </p:nvSpPr>
        <p:spPr>
          <a:xfrm>
            <a:off x="6063848" y="4746410"/>
            <a:ext cx="2200879" cy="646331"/>
          </a:xfrm>
          <a:prstGeom prst="rect">
            <a:avLst/>
          </a:prstGeom>
          <a:noFill/>
        </p:spPr>
        <p:txBody>
          <a:bodyPr wrap="square" rtlCol="0">
            <a:spAutoFit/>
          </a:bodyPr>
          <a:lstStyle/>
          <a:p>
            <a:r>
              <a:rPr lang="zh-CN" altLang="en-US" dirty="0">
                <a:solidFill>
                  <a:srgbClr val="FFFFFF"/>
                </a:solidFill>
              </a:rPr>
              <a:t>这一列表示各片定标的控制点个数</a:t>
            </a:r>
          </a:p>
        </p:txBody>
      </p:sp>
      <p:cxnSp>
        <p:nvCxnSpPr>
          <p:cNvPr id="12" name="直接箭头连接符 11"/>
          <p:cNvCxnSpPr/>
          <p:nvPr/>
        </p:nvCxnSpPr>
        <p:spPr bwMode="auto">
          <a:xfrm flipV="1">
            <a:off x="794488" y="5085184"/>
            <a:ext cx="249120" cy="9361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p:cNvSpPr txBox="1"/>
          <p:nvPr/>
        </p:nvSpPr>
        <p:spPr>
          <a:xfrm>
            <a:off x="874905" y="4487008"/>
            <a:ext cx="2200879" cy="646331"/>
          </a:xfrm>
          <a:prstGeom prst="rect">
            <a:avLst/>
          </a:prstGeom>
          <a:noFill/>
        </p:spPr>
        <p:txBody>
          <a:bodyPr wrap="square" rtlCol="0">
            <a:spAutoFit/>
          </a:bodyPr>
          <a:lstStyle/>
          <a:p>
            <a:r>
              <a:rPr lang="zh-CN" altLang="en-US" dirty="0">
                <a:solidFill>
                  <a:srgbClr val="FFFFFF"/>
                </a:solidFill>
              </a:rPr>
              <a:t>这个红旗的标志表示主片是这一片</a:t>
            </a:r>
          </a:p>
        </p:txBody>
      </p:sp>
    </p:spTree>
    <p:extLst>
      <p:ext uri="{BB962C8B-B14F-4D97-AF65-F5344CB8AC3E}">
        <p14:creationId xmlns:p14="http://schemas.microsoft.com/office/powerpoint/2010/main" val="289813235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788024" y="-13159"/>
            <a:ext cx="4287176" cy="6858000"/>
          </a:xfrm>
          <a:prstGeom prst="rect">
            <a:avLst/>
          </a:prstGeom>
        </p:spPr>
      </p:pic>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6" name="Text Box 4"/>
          <p:cNvSpPr txBox="1">
            <a:spLocks noChangeArrowheads="1"/>
          </p:cNvSpPr>
          <p:nvPr/>
        </p:nvSpPr>
        <p:spPr bwMode="auto">
          <a:xfrm>
            <a:off x="53962" y="2461733"/>
            <a:ext cx="4283901"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       接下来是控制点的获取。一般分为手动选点和软件自动匹配两个步骤。</a:t>
            </a:r>
            <a:endParaRPr lang="en-US" altLang="zh-CN" b="1" dirty="0">
              <a:solidFill>
                <a:srgbClr val="C00000"/>
              </a:solidFill>
              <a:latin typeface="微软雅黑" pitchFamily="34" charset="-122"/>
              <a:ea typeface="微软雅黑" pitchFamily="34" charset="-122"/>
            </a:endParaRPr>
          </a:p>
        </p:txBody>
      </p:sp>
      <p:sp>
        <p:nvSpPr>
          <p:cNvPr id="8" name="矩形 7"/>
          <p:cNvSpPr/>
          <p:nvPr/>
        </p:nvSpPr>
        <p:spPr bwMode="auto">
          <a:xfrm>
            <a:off x="5724128" y="1734472"/>
            <a:ext cx="3240360" cy="1838544"/>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150643459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5" name="Text Box 4"/>
          <p:cNvSpPr txBox="1">
            <a:spLocks noChangeArrowheads="1"/>
          </p:cNvSpPr>
          <p:nvPr/>
        </p:nvSpPr>
        <p:spPr bwMode="auto">
          <a:xfrm>
            <a:off x="179512" y="908720"/>
            <a:ext cx="4283901" cy="458908"/>
          </a:xfrm>
          <a:prstGeom prst="rect">
            <a:avLst/>
          </a:prstGeom>
          <a:noFill/>
          <a:ln w="9525">
            <a:noFill/>
            <a:miter lim="800000"/>
            <a:headEnd/>
            <a:tailEnd/>
          </a:ln>
        </p:spPr>
        <p:txBody>
          <a:bodyPr wrap="square">
            <a:spAutoFit/>
          </a:bodyPr>
          <a:lstStyle/>
          <a:p>
            <a:pPr marL="285750" indent="-285750" algn="just" eaLnBrk="0" hangingPunct="0">
              <a:lnSpc>
                <a:spcPct val="150000"/>
              </a:lnSpc>
              <a:spcBef>
                <a:spcPts val="600"/>
              </a:spcBef>
              <a:spcAft>
                <a:spcPts val="600"/>
              </a:spcAft>
              <a:buFont typeface="Wingdings" panose="05000000000000000000" pitchFamily="2" charset="2"/>
              <a:buChar char="n"/>
            </a:pPr>
            <a:r>
              <a:rPr lang="zh-CN" altLang="en-US" b="1" dirty="0">
                <a:solidFill>
                  <a:srgbClr val="C00000"/>
                </a:solidFill>
                <a:latin typeface="微软雅黑" pitchFamily="34" charset="-122"/>
                <a:ea typeface="微软雅黑" pitchFamily="34" charset="-122"/>
              </a:rPr>
              <a:t>利用</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软件自动匹配控制点</a:t>
            </a:r>
            <a:endParaRPr lang="en-US" altLang="zh-CN" b="1" dirty="0">
              <a:solidFill>
                <a:srgbClr val="C00000"/>
              </a:solidFill>
              <a:latin typeface="微软雅黑" pitchFamily="34" charset="-122"/>
              <a:ea typeface="微软雅黑" pitchFamily="34" charset="-122"/>
            </a:endParaRPr>
          </a:p>
        </p:txBody>
      </p:sp>
      <p:sp>
        <p:nvSpPr>
          <p:cNvPr id="6" name="Text Box 4"/>
          <p:cNvSpPr txBox="1">
            <a:spLocks noChangeArrowheads="1"/>
          </p:cNvSpPr>
          <p:nvPr/>
        </p:nvSpPr>
        <p:spPr bwMode="auto">
          <a:xfrm>
            <a:off x="323528" y="1241900"/>
            <a:ext cx="8712968" cy="45890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首先要选择需要控制点匹配的数据范围，点击“区域选择”按钮，如下图所示：</a:t>
            </a:r>
            <a:endParaRPr lang="en-US" altLang="zh-CN" b="1" dirty="0">
              <a:solidFill>
                <a:srgbClr val="C00000"/>
              </a:solidFill>
              <a:latin typeface="微软雅黑" pitchFamily="34" charset="-122"/>
              <a:ea typeface="微软雅黑" pitchFamily="34" charset="-122"/>
            </a:endParaRPr>
          </a:p>
        </p:txBody>
      </p:sp>
      <p:pic>
        <p:nvPicPr>
          <p:cNvPr id="2" name="图片 1"/>
          <p:cNvPicPr>
            <a:picLocks noChangeAspect="1"/>
          </p:cNvPicPr>
          <p:nvPr/>
        </p:nvPicPr>
        <p:blipFill>
          <a:blip r:embed="rId2"/>
          <a:stretch>
            <a:fillRect/>
          </a:stretch>
        </p:blipFill>
        <p:spPr>
          <a:xfrm>
            <a:off x="467544" y="1772816"/>
            <a:ext cx="4714286" cy="361905"/>
          </a:xfrm>
          <a:prstGeom prst="rect">
            <a:avLst/>
          </a:prstGeom>
        </p:spPr>
      </p:pic>
      <p:sp>
        <p:nvSpPr>
          <p:cNvPr id="7" name="Text Box 4"/>
          <p:cNvSpPr txBox="1">
            <a:spLocks noChangeArrowheads="1"/>
          </p:cNvSpPr>
          <p:nvPr/>
        </p:nvSpPr>
        <p:spPr bwMode="auto">
          <a:xfrm>
            <a:off x="264861" y="2132856"/>
            <a:ext cx="8712968" cy="133882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然后再弹出的“定标区域设置”对话框中，输入需要选择的行数后，点击选择        按钮      ，在图像有参考影像覆盖的地方，选择一个定标范围，然后点击“保存”结束。如下图所示：</a:t>
            </a:r>
            <a:endParaRPr lang="en-US" altLang="zh-CN" b="1" dirty="0">
              <a:solidFill>
                <a:srgbClr val="C00000"/>
              </a:solidFill>
              <a:latin typeface="微软雅黑" pitchFamily="34" charset="-122"/>
              <a:ea typeface="微软雅黑" pitchFamily="34" charset="-122"/>
            </a:endParaRPr>
          </a:p>
        </p:txBody>
      </p:sp>
      <p:pic>
        <p:nvPicPr>
          <p:cNvPr id="3" name="图片 2"/>
          <p:cNvPicPr>
            <a:picLocks noChangeAspect="1"/>
          </p:cNvPicPr>
          <p:nvPr/>
        </p:nvPicPr>
        <p:blipFill>
          <a:blip r:embed="rId3"/>
          <a:stretch>
            <a:fillRect/>
          </a:stretch>
        </p:blipFill>
        <p:spPr>
          <a:xfrm>
            <a:off x="922960" y="2718648"/>
            <a:ext cx="400000" cy="200000"/>
          </a:xfrm>
          <a:prstGeom prst="rect">
            <a:avLst/>
          </a:prstGeom>
        </p:spPr>
      </p:pic>
      <p:pic>
        <p:nvPicPr>
          <p:cNvPr id="8" name="图片 7"/>
          <p:cNvPicPr>
            <a:picLocks noChangeAspect="1"/>
          </p:cNvPicPr>
          <p:nvPr/>
        </p:nvPicPr>
        <p:blipFill>
          <a:blip r:embed="rId4"/>
          <a:stretch>
            <a:fillRect/>
          </a:stretch>
        </p:blipFill>
        <p:spPr>
          <a:xfrm>
            <a:off x="297910" y="3503573"/>
            <a:ext cx="6127989" cy="3206506"/>
          </a:xfrm>
          <a:prstGeom prst="rect">
            <a:avLst/>
          </a:prstGeom>
        </p:spPr>
      </p:pic>
      <p:sp>
        <p:nvSpPr>
          <p:cNvPr id="9" name="箭头: 右 8"/>
          <p:cNvSpPr/>
          <p:nvPr/>
        </p:nvSpPr>
        <p:spPr bwMode="auto">
          <a:xfrm rot="9344905">
            <a:off x="3791358" y="4659289"/>
            <a:ext cx="759509" cy="131708"/>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1" name="文本框 10"/>
          <p:cNvSpPr txBox="1"/>
          <p:nvPr/>
        </p:nvSpPr>
        <p:spPr>
          <a:xfrm>
            <a:off x="2555776" y="4719148"/>
            <a:ext cx="1520285" cy="646331"/>
          </a:xfrm>
          <a:prstGeom prst="rect">
            <a:avLst/>
          </a:prstGeom>
          <a:noFill/>
        </p:spPr>
        <p:txBody>
          <a:bodyPr wrap="square" rtlCol="0">
            <a:spAutoFit/>
          </a:bodyPr>
          <a:lstStyle/>
          <a:p>
            <a:r>
              <a:rPr lang="zh-CN" altLang="en-US" dirty="0"/>
              <a:t>输入定标需要的行数</a:t>
            </a:r>
          </a:p>
        </p:txBody>
      </p:sp>
      <p:sp>
        <p:nvSpPr>
          <p:cNvPr id="12" name="箭头: 右 11"/>
          <p:cNvSpPr/>
          <p:nvPr/>
        </p:nvSpPr>
        <p:spPr bwMode="auto">
          <a:xfrm>
            <a:off x="4873907" y="3857260"/>
            <a:ext cx="1565867" cy="219812"/>
          </a:xfrm>
          <a:prstGeom prst="rightArrow">
            <a:avLst>
              <a:gd name="adj1" fmla="val 50000"/>
              <a:gd name="adj2" fmla="val 168219"/>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3" name="文本框 12"/>
          <p:cNvSpPr txBox="1"/>
          <p:nvPr/>
        </p:nvSpPr>
        <p:spPr>
          <a:xfrm>
            <a:off x="6425899" y="3669865"/>
            <a:ext cx="1098429" cy="646331"/>
          </a:xfrm>
          <a:prstGeom prst="rect">
            <a:avLst/>
          </a:prstGeom>
          <a:noFill/>
        </p:spPr>
        <p:txBody>
          <a:bodyPr wrap="square" rtlCol="0">
            <a:spAutoFit/>
          </a:bodyPr>
          <a:lstStyle/>
          <a:p>
            <a:r>
              <a:rPr lang="zh-CN" altLang="en-US" dirty="0"/>
              <a:t>开始选择定标范围</a:t>
            </a:r>
          </a:p>
        </p:txBody>
      </p:sp>
      <p:cxnSp>
        <p:nvCxnSpPr>
          <p:cNvPr id="16" name="直接箭头连接符 15"/>
          <p:cNvCxnSpPr/>
          <p:nvPr/>
        </p:nvCxnSpPr>
        <p:spPr bwMode="auto">
          <a:xfrm flipV="1">
            <a:off x="6156176" y="5733256"/>
            <a:ext cx="576064" cy="21602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p:cNvSpPr txBox="1"/>
          <p:nvPr/>
        </p:nvSpPr>
        <p:spPr>
          <a:xfrm>
            <a:off x="6732240" y="5548590"/>
            <a:ext cx="1653469" cy="369332"/>
          </a:xfrm>
          <a:prstGeom prst="rect">
            <a:avLst/>
          </a:prstGeom>
          <a:noFill/>
        </p:spPr>
        <p:txBody>
          <a:bodyPr wrap="square" rtlCol="0">
            <a:spAutoFit/>
          </a:bodyPr>
          <a:lstStyle/>
          <a:p>
            <a:r>
              <a:rPr lang="zh-CN" altLang="en-US" dirty="0"/>
              <a:t>点击图像选择</a:t>
            </a:r>
          </a:p>
        </p:txBody>
      </p:sp>
      <p:sp>
        <p:nvSpPr>
          <p:cNvPr id="18" name="文本框 17"/>
          <p:cNvSpPr txBox="1"/>
          <p:nvPr/>
        </p:nvSpPr>
        <p:spPr>
          <a:xfrm>
            <a:off x="7524328" y="3669865"/>
            <a:ext cx="1599124" cy="646331"/>
          </a:xfrm>
          <a:prstGeom prst="rect">
            <a:avLst/>
          </a:prstGeom>
          <a:noFill/>
        </p:spPr>
        <p:txBody>
          <a:bodyPr wrap="square" rtlCol="0">
            <a:spAutoFit/>
          </a:bodyPr>
          <a:lstStyle/>
          <a:p>
            <a:r>
              <a:rPr lang="zh-CN" altLang="en-US" dirty="0">
                <a:solidFill>
                  <a:srgbClr val="FF0000"/>
                </a:solidFill>
              </a:rPr>
              <a:t>范围选择要避免水域和云。</a:t>
            </a:r>
          </a:p>
        </p:txBody>
      </p:sp>
    </p:spTree>
    <p:extLst>
      <p:ext uri="{BB962C8B-B14F-4D97-AF65-F5344CB8AC3E}">
        <p14:creationId xmlns:p14="http://schemas.microsoft.com/office/powerpoint/2010/main" val="247595499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5" name="Text Box 4"/>
          <p:cNvSpPr txBox="1">
            <a:spLocks noChangeArrowheads="1"/>
          </p:cNvSpPr>
          <p:nvPr/>
        </p:nvSpPr>
        <p:spPr bwMode="auto">
          <a:xfrm>
            <a:off x="179512" y="908720"/>
            <a:ext cx="4283901" cy="458908"/>
          </a:xfrm>
          <a:prstGeom prst="rect">
            <a:avLst/>
          </a:prstGeom>
          <a:noFill/>
          <a:ln w="9525">
            <a:noFill/>
            <a:miter lim="800000"/>
            <a:headEnd/>
            <a:tailEnd/>
          </a:ln>
        </p:spPr>
        <p:txBody>
          <a:bodyPr wrap="square">
            <a:spAutoFit/>
          </a:bodyPr>
          <a:lstStyle/>
          <a:p>
            <a:pPr marL="285750" indent="-285750" algn="just" eaLnBrk="0" hangingPunct="0">
              <a:lnSpc>
                <a:spcPct val="150000"/>
              </a:lnSpc>
              <a:spcBef>
                <a:spcPts val="600"/>
              </a:spcBef>
              <a:spcAft>
                <a:spcPts val="600"/>
              </a:spcAft>
              <a:buFont typeface="Wingdings" panose="05000000000000000000" pitchFamily="2" charset="2"/>
              <a:buChar char="n"/>
            </a:pPr>
            <a:r>
              <a:rPr lang="zh-CN" altLang="en-US" b="1" dirty="0">
                <a:solidFill>
                  <a:srgbClr val="C00000"/>
                </a:solidFill>
                <a:latin typeface="微软雅黑" pitchFamily="34" charset="-122"/>
                <a:ea typeface="微软雅黑" pitchFamily="34" charset="-122"/>
              </a:rPr>
              <a:t>利用</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软件自动匹配控制点</a:t>
            </a:r>
            <a:endParaRPr lang="en-US" altLang="zh-CN" b="1" dirty="0">
              <a:solidFill>
                <a:srgbClr val="C00000"/>
              </a:solidFill>
              <a:latin typeface="微软雅黑" pitchFamily="34" charset="-122"/>
              <a:ea typeface="微软雅黑" pitchFamily="34" charset="-122"/>
            </a:endParaRPr>
          </a:p>
        </p:txBody>
      </p:sp>
      <p:sp>
        <p:nvSpPr>
          <p:cNvPr id="6" name="Text Box 4"/>
          <p:cNvSpPr txBox="1">
            <a:spLocks noChangeArrowheads="1"/>
          </p:cNvSpPr>
          <p:nvPr/>
        </p:nvSpPr>
        <p:spPr bwMode="auto">
          <a:xfrm>
            <a:off x="323528" y="1241900"/>
            <a:ext cx="871296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选择完成后，</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界面中“数据信息”一栏如下图所示：</a:t>
            </a:r>
            <a:endParaRPr lang="en-US" altLang="zh-CN" b="1" dirty="0">
              <a:solidFill>
                <a:srgbClr val="C00000"/>
              </a:solidFill>
              <a:latin typeface="微软雅黑" pitchFamily="34" charset="-122"/>
              <a:ea typeface="微软雅黑" pitchFamily="34" charset="-122"/>
            </a:endParaRPr>
          </a:p>
        </p:txBody>
      </p:sp>
      <p:pic>
        <p:nvPicPr>
          <p:cNvPr id="10" name="图片 9"/>
          <p:cNvPicPr>
            <a:picLocks noChangeAspect="1"/>
          </p:cNvPicPr>
          <p:nvPr/>
        </p:nvPicPr>
        <p:blipFill>
          <a:blip r:embed="rId2"/>
          <a:stretch>
            <a:fillRect/>
          </a:stretch>
        </p:blipFill>
        <p:spPr>
          <a:xfrm>
            <a:off x="108012" y="1700808"/>
            <a:ext cx="9144000" cy="856527"/>
          </a:xfrm>
          <a:prstGeom prst="rect">
            <a:avLst/>
          </a:prstGeom>
        </p:spPr>
      </p:pic>
      <p:sp>
        <p:nvSpPr>
          <p:cNvPr id="19" name="Text Box 4"/>
          <p:cNvSpPr txBox="1">
            <a:spLocks noChangeArrowheads="1"/>
          </p:cNvSpPr>
          <p:nvPr/>
        </p:nvSpPr>
        <p:spPr bwMode="auto">
          <a:xfrm>
            <a:off x="105180" y="2554578"/>
            <a:ext cx="8712968"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其中，“定标起始行”和“定标终止行”为刚刚选取的范围。在“数据名称”一栏对应的图像名右键，可以选择“定位”详细查看选择的区域情况。</a:t>
            </a:r>
            <a:endParaRPr lang="en-US" altLang="zh-CN" b="1" dirty="0">
              <a:solidFill>
                <a:srgbClr val="C00000"/>
              </a:solidFill>
              <a:latin typeface="微软雅黑" pitchFamily="34" charset="-122"/>
              <a:ea typeface="微软雅黑" pitchFamily="34" charset="-122"/>
            </a:endParaRPr>
          </a:p>
        </p:txBody>
      </p:sp>
      <p:pic>
        <p:nvPicPr>
          <p:cNvPr id="14" name="图片 13"/>
          <p:cNvPicPr>
            <a:picLocks noChangeAspect="1"/>
          </p:cNvPicPr>
          <p:nvPr/>
        </p:nvPicPr>
        <p:blipFill>
          <a:blip r:embed="rId3"/>
          <a:stretch>
            <a:fillRect/>
          </a:stretch>
        </p:blipFill>
        <p:spPr>
          <a:xfrm>
            <a:off x="179512" y="3525170"/>
            <a:ext cx="5219700" cy="857250"/>
          </a:xfrm>
          <a:prstGeom prst="rect">
            <a:avLst/>
          </a:prstGeom>
        </p:spPr>
      </p:pic>
      <p:sp>
        <p:nvSpPr>
          <p:cNvPr id="15" name="矩形 14"/>
          <p:cNvSpPr/>
          <p:nvPr/>
        </p:nvSpPr>
        <p:spPr bwMode="auto">
          <a:xfrm>
            <a:off x="2756256" y="4005064"/>
            <a:ext cx="1138488" cy="225752"/>
          </a:xfrm>
          <a:prstGeom prst="rect">
            <a:avLst/>
          </a:prstGeom>
          <a:noFill/>
          <a:ln w="19050"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0" name="Text Box 4"/>
          <p:cNvSpPr txBox="1">
            <a:spLocks noChangeArrowheads="1"/>
          </p:cNvSpPr>
          <p:nvPr/>
        </p:nvSpPr>
        <p:spPr bwMode="auto">
          <a:xfrm>
            <a:off x="35496" y="4429682"/>
            <a:ext cx="9108504"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范围选择完成后，点击“控制匹配”按钮      进行控制点匹配。弹出对话框如下图所示：</a:t>
            </a:r>
            <a:endParaRPr lang="en-US" altLang="zh-CN" b="1" dirty="0">
              <a:solidFill>
                <a:srgbClr val="C00000"/>
              </a:solidFill>
              <a:latin typeface="微软雅黑" pitchFamily="34" charset="-122"/>
              <a:ea typeface="微软雅黑" pitchFamily="34" charset="-122"/>
            </a:endParaRPr>
          </a:p>
        </p:txBody>
      </p:sp>
      <p:pic>
        <p:nvPicPr>
          <p:cNvPr id="21" name="图片 20"/>
          <p:cNvPicPr>
            <a:picLocks noChangeAspect="1"/>
          </p:cNvPicPr>
          <p:nvPr/>
        </p:nvPicPr>
        <p:blipFill>
          <a:blip r:embed="rId4"/>
          <a:stretch>
            <a:fillRect/>
          </a:stretch>
        </p:blipFill>
        <p:spPr>
          <a:xfrm>
            <a:off x="4304135" y="4601246"/>
            <a:ext cx="276571" cy="195906"/>
          </a:xfrm>
          <a:prstGeom prst="rect">
            <a:avLst/>
          </a:prstGeom>
        </p:spPr>
      </p:pic>
      <p:pic>
        <p:nvPicPr>
          <p:cNvPr id="22" name="图片 21"/>
          <p:cNvPicPr>
            <a:picLocks noChangeAspect="1"/>
          </p:cNvPicPr>
          <p:nvPr/>
        </p:nvPicPr>
        <p:blipFill>
          <a:blip r:embed="rId5"/>
          <a:stretch>
            <a:fillRect/>
          </a:stretch>
        </p:blipFill>
        <p:spPr>
          <a:xfrm>
            <a:off x="395536" y="5109077"/>
            <a:ext cx="4514286" cy="1533333"/>
          </a:xfrm>
          <a:prstGeom prst="rect">
            <a:avLst/>
          </a:prstGeom>
        </p:spPr>
      </p:pic>
      <p:sp>
        <p:nvSpPr>
          <p:cNvPr id="23" name="文本框 22"/>
          <p:cNvSpPr txBox="1"/>
          <p:nvPr/>
        </p:nvSpPr>
        <p:spPr>
          <a:xfrm>
            <a:off x="5084468" y="5733256"/>
            <a:ext cx="3742092" cy="646331"/>
          </a:xfrm>
          <a:prstGeom prst="rect">
            <a:avLst/>
          </a:prstGeom>
          <a:noFill/>
        </p:spPr>
        <p:txBody>
          <a:bodyPr wrap="square" rtlCol="0">
            <a:spAutoFit/>
          </a:bodyPr>
          <a:lstStyle/>
          <a:p>
            <a:r>
              <a:rPr lang="zh-CN" altLang="en-US" dirty="0"/>
              <a:t>一般情况下，该对话框中的参数不需要修改。</a:t>
            </a:r>
          </a:p>
        </p:txBody>
      </p:sp>
    </p:spTree>
    <p:extLst>
      <p:ext uri="{BB962C8B-B14F-4D97-AF65-F5344CB8AC3E}">
        <p14:creationId xmlns:p14="http://schemas.microsoft.com/office/powerpoint/2010/main" val="354236541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6" name="Text Box 4"/>
          <p:cNvSpPr txBox="1">
            <a:spLocks noChangeArrowheads="1"/>
          </p:cNvSpPr>
          <p:nvPr/>
        </p:nvSpPr>
        <p:spPr bwMode="auto">
          <a:xfrm>
            <a:off x="179512" y="908720"/>
            <a:ext cx="4283901" cy="458908"/>
          </a:xfrm>
          <a:prstGeom prst="rect">
            <a:avLst/>
          </a:prstGeom>
          <a:noFill/>
          <a:ln w="9525">
            <a:noFill/>
            <a:miter lim="800000"/>
            <a:headEnd/>
            <a:tailEnd/>
          </a:ln>
        </p:spPr>
        <p:txBody>
          <a:bodyPr wrap="square">
            <a:spAutoFit/>
          </a:bodyPr>
          <a:lstStyle/>
          <a:p>
            <a:pPr marL="285750" indent="-285750" algn="just" eaLnBrk="0" hangingPunct="0">
              <a:lnSpc>
                <a:spcPct val="150000"/>
              </a:lnSpc>
              <a:spcBef>
                <a:spcPts val="600"/>
              </a:spcBef>
              <a:spcAft>
                <a:spcPts val="600"/>
              </a:spcAft>
              <a:buFont typeface="Wingdings" panose="05000000000000000000" pitchFamily="2" charset="2"/>
              <a:buChar char="n"/>
            </a:pPr>
            <a:r>
              <a:rPr lang="zh-CN" altLang="en-US" b="1" dirty="0">
                <a:solidFill>
                  <a:srgbClr val="C00000"/>
                </a:solidFill>
                <a:latin typeface="微软雅黑" pitchFamily="34" charset="-122"/>
                <a:ea typeface="微软雅黑" pitchFamily="34" charset="-122"/>
              </a:rPr>
              <a:t>利用</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软件自动匹配控制点</a:t>
            </a:r>
            <a:endParaRPr lang="en-US" altLang="zh-CN" b="1" dirty="0">
              <a:solidFill>
                <a:srgbClr val="C00000"/>
              </a:solidFill>
              <a:latin typeface="微软雅黑" pitchFamily="34" charset="-122"/>
              <a:ea typeface="微软雅黑" pitchFamily="34" charset="-122"/>
            </a:endParaRPr>
          </a:p>
        </p:txBody>
      </p:sp>
      <p:sp>
        <p:nvSpPr>
          <p:cNvPr id="7" name="Text Box 4"/>
          <p:cNvSpPr txBox="1">
            <a:spLocks noChangeArrowheads="1"/>
          </p:cNvSpPr>
          <p:nvPr/>
        </p:nvSpPr>
        <p:spPr bwMode="auto">
          <a:xfrm>
            <a:off x="323528" y="1241900"/>
            <a:ext cx="871296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控制点匹配完成后，查看工程文件夹下的“</a:t>
            </a:r>
            <a:r>
              <a:rPr lang="en-US" altLang="zh-CN" b="1" dirty="0">
                <a:solidFill>
                  <a:srgbClr val="C00000"/>
                </a:solidFill>
                <a:latin typeface="微软雅黑" pitchFamily="34" charset="-122"/>
                <a:ea typeface="微软雅黑" pitchFamily="34" charset="-122"/>
              </a:rPr>
              <a:t>work</a:t>
            </a:r>
            <a:r>
              <a:rPr lang="zh-CN" altLang="en-US" b="1" dirty="0">
                <a:solidFill>
                  <a:srgbClr val="C00000"/>
                </a:solidFill>
                <a:latin typeface="微软雅黑" pitchFamily="34" charset="-122"/>
                <a:ea typeface="微软雅黑" pitchFamily="34" charset="-122"/>
              </a:rPr>
              <a:t>”文件夹，如下所示：</a:t>
            </a:r>
            <a:endParaRPr lang="en-US" altLang="zh-CN" b="1" dirty="0">
              <a:solidFill>
                <a:srgbClr val="C00000"/>
              </a:solidFill>
              <a:latin typeface="微软雅黑" pitchFamily="34" charset="-122"/>
              <a:ea typeface="微软雅黑" pitchFamily="34" charset="-122"/>
            </a:endParaRPr>
          </a:p>
        </p:txBody>
      </p:sp>
      <p:pic>
        <p:nvPicPr>
          <p:cNvPr id="8" name="图片 7"/>
          <p:cNvPicPr>
            <a:picLocks noChangeAspect="1"/>
          </p:cNvPicPr>
          <p:nvPr/>
        </p:nvPicPr>
        <p:blipFill>
          <a:blip r:embed="rId2"/>
          <a:stretch>
            <a:fillRect/>
          </a:stretch>
        </p:blipFill>
        <p:spPr>
          <a:xfrm>
            <a:off x="323528" y="1713267"/>
            <a:ext cx="5076190" cy="1514286"/>
          </a:xfrm>
          <a:prstGeom prst="rect">
            <a:avLst/>
          </a:prstGeom>
        </p:spPr>
      </p:pic>
      <p:sp>
        <p:nvSpPr>
          <p:cNvPr id="9" name="文本框 8"/>
          <p:cNvSpPr txBox="1"/>
          <p:nvPr/>
        </p:nvSpPr>
        <p:spPr>
          <a:xfrm>
            <a:off x="5652121" y="1844824"/>
            <a:ext cx="3384376" cy="923330"/>
          </a:xfrm>
          <a:prstGeom prst="rect">
            <a:avLst/>
          </a:prstGeom>
          <a:noFill/>
        </p:spPr>
        <p:txBody>
          <a:bodyPr wrap="square" rtlCol="0">
            <a:spAutoFit/>
          </a:bodyPr>
          <a:lstStyle/>
          <a:p>
            <a:r>
              <a:rPr lang="zh-CN" altLang="en-US" dirty="0"/>
              <a:t>其中，“</a:t>
            </a:r>
            <a:r>
              <a:rPr lang="en-US" altLang="zh-CN" dirty="0"/>
              <a:t>0-1</a:t>
            </a:r>
            <a:r>
              <a:rPr lang="zh-CN" altLang="en-US" dirty="0"/>
              <a:t>”中的“</a:t>
            </a:r>
            <a:r>
              <a:rPr lang="en-US" altLang="zh-CN" dirty="0"/>
              <a:t>0</a:t>
            </a:r>
            <a:r>
              <a:rPr lang="zh-CN" altLang="en-US" dirty="0"/>
              <a:t>”代表全色波段，后面的“</a:t>
            </a:r>
            <a:r>
              <a:rPr lang="en-US" altLang="zh-CN" dirty="0"/>
              <a:t>1</a:t>
            </a:r>
            <a:r>
              <a:rPr lang="zh-CN" altLang="en-US" dirty="0"/>
              <a:t>”代表第一片</a:t>
            </a:r>
            <a:r>
              <a:rPr lang="en-US" altLang="zh-CN" dirty="0"/>
              <a:t>CCD</a:t>
            </a:r>
            <a:r>
              <a:rPr lang="zh-CN" altLang="en-US" dirty="0"/>
              <a:t>，以此类推。</a:t>
            </a:r>
          </a:p>
        </p:txBody>
      </p:sp>
      <p:cxnSp>
        <p:nvCxnSpPr>
          <p:cNvPr id="11" name="连接符: 曲线 10"/>
          <p:cNvCxnSpPr>
            <a:cxnSpLocks/>
          </p:cNvCxnSpPr>
          <p:nvPr/>
        </p:nvCxnSpPr>
        <p:spPr bwMode="auto">
          <a:xfrm rot="10800000" flipH="1" flipV="1">
            <a:off x="467544" y="2470410"/>
            <a:ext cx="144016" cy="1246622"/>
          </a:xfrm>
          <a:prstGeom prst="curvedConnector4">
            <a:avLst>
              <a:gd name="adj1" fmla="val -158732"/>
              <a:gd name="adj2" fmla="val 80368"/>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图片 16"/>
          <p:cNvPicPr>
            <a:picLocks noChangeAspect="1"/>
          </p:cNvPicPr>
          <p:nvPr/>
        </p:nvPicPr>
        <p:blipFill>
          <a:blip r:embed="rId3"/>
          <a:stretch>
            <a:fillRect/>
          </a:stretch>
        </p:blipFill>
        <p:spPr>
          <a:xfrm>
            <a:off x="323528" y="3717032"/>
            <a:ext cx="2247619" cy="695238"/>
          </a:xfrm>
          <a:prstGeom prst="rect">
            <a:avLst/>
          </a:prstGeom>
        </p:spPr>
      </p:pic>
      <p:sp>
        <p:nvSpPr>
          <p:cNvPr id="18" name="箭头: 右 17"/>
          <p:cNvSpPr/>
          <p:nvPr/>
        </p:nvSpPr>
        <p:spPr bwMode="auto">
          <a:xfrm>
            <a:off x="1115616" y="3995450"/>
            <a:ext cx="1061830" cy="177314"/>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9" name="文本框 18"/>
          <p:cNvSpPr txBox="1"/>
          <p:nvPr/>
        </p:nvSpPr>
        <p:spPr>
          <a:xfrm>
            <a:off x="2267744" y="3759176"/>
            <a:ext cx="3888431" cy="646331"/>
          </a:xfrm>
          <a:prstGeom prst="rect">
            <a:avLst/>
          </a:prstGeom>
          <a:noFill/>
        </p:spPr>
        <p:txBody>
          <a:bodyPr wrap="square" rtlCol="0">
            <a:spAutoFit/>
          </a:bodyPr>
          <a:lstStyle/>
          <a:p>
            <a:r>
              <a:rPr lang="en-US" altLang="zh-CN" dirty="0"/>
              <a:t>.gcp2</a:t>
            </a:r>
            <a:r>
              <a:rPr lang="zh-CN" altLang="en-US" dirty="0"/>
              <a:t>即为匹配完成后的控制点文件（文本文件，可用文本编辑器打开）</a:t>
            </a:r>
          </a:p>
        </p:txBody>
      </p:sp>
      <p:sp>
        <p:nvSpPr>
          <p:cNvPr id="20" name="Text Box 4"/>
          <p:cNvSpPr txBox="1">
            <a:spLocks noChangeArrowheads="1"/>
          </p:cNvSpPr>
          <p:nvPr/>
        </p:nvSpPr>
        <p:spPr bwMode="auto">
          <a:xfrm>
            <a:off x="179512" y="4365104"/>
            <a:ext cx="8856984"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注：匹配完成后，最好检查一下每片的文件夹下的</a:t>
            </a:r>
            <a:r>
              <a:rPr lang="en-US" altLang="zh-CN" b="1" dirty="0">
                <a:solidFill>
                  <a:srgbClr val="C00000"/>
                </a:solidFill>
                <a:latin typeface="微软雅黑" pitchFamily="34" charset="-122"/>
                <a:ea typeface="微软雅黑" pitchFamily="34" charset="-122"/>
              </a:rPr>
              <a:t>.gcp2</a:t>
            </a:r>
            <a:r>
              <a:rPr lang="zh-CN" altLang="en-US" b="1" dirty="0">
                <a:solidFill>
                  <a:srgbClr val="C00000"/>
                </a:solidFill>
                <a:latin typeface="微软雅黑" pitchFamily="34" charset="-122"/>
                <a:ea typeface="微软雅黑" pitchFamily="34" charset="-122"/>
              </a:rPr>
              <a:t>文件，看一下里面点的个数，最少不能少于</a:t>
            </a:r>
            <a:r>
              <a:rPr lang="en-US" altLang="zh-CN" b="1" dirty="0">
                <a:solidFill>
                  <a:srgbClr val="C00000"/>
                </a:solidFill>
                <a:latin typeface="微软雅黑" pitchFamily="34" charset="-122"/>
                <a:ea typeface="微软雅黑" pitchFamily="34" charset="-122"/>
              </a:rPr>
              <a:t>10</a:t>
            </a:r>
            <a:r>
              <a:rPr lang="zh-CN" altLang="en-US" b="1" dirty="0">
                <a:solidFill>
                  <a:srgbClr val="C00000"/>
                </a:solidFill>
                <a:latin typeface="微软雅黑" pitchFamily="34" charset="-122"/>
                <a:ea typeface="微软雅黑" pitchFamily="34" charset="-122"/>
              </a:rPr>
              <a:t>个点。</a:t>
            </a:r>
            <a:endParaRPr lang="en-US" altLang="zh-CN" b="1" dirty="0">
              <a:solidFill>
                <a:srgbClr val="C00000"/>
              </a:solidFill>
              <a:latin typeface="微软雅黑" pitchFamily="34" charset="-122"/>
              <a:ea typeface="微软雅黑" pitchFamily="34" charset="-122"/>
            </a:endParaRPr>
          </a:p>
        </p:txBody>
      </p:sp>
      <p:sp>
        <p:nvSpPr>
          <p:cNvPr id="21" name="Text Box 4"/>
          <p:cNvSpPr txBox="1">
            <a:spLocks noChangeArrowheads="1"/>
          </p:cNvSpPr>
          <p:nvPr/>
        </p:nvSpPr>
        <p:spPr bwMode="auto">
          <a:xfrm>
            <a:off x="179512" y="5310315"/>
            <a:ext cx="8712968" cy="45890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控制点检查无误后，即可进行接下来的定标解算了。</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61399973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5" name="Text Box 4"/>
          <p:cNvSpPr txBox="1">
            <a:spLocks noChangeArrowheads="1"/>
          </p:cNvSpPr>
          <p:nvPr/>
        </p:nvSpPr>
        <p:spPr bwMode="auto">
          <a:xfrm>
            <a:off x="179512" y="908720"/>
            <a:ext cx="4283901" cy="458908"/>
          </a:xfrm>
          <a:prstGeom prst="rect">
            <a:avLst/>
          </a:prstGeom>
          <a:noFill/>
          <a:ln w="9525">
            <a:noFill/>
            <a:miter lim="800000"/>
            <a:headEnd/>
            <a:tailEnd/>
          </a:ln>
        </p:spPr>
        <p:txBody>
          <a:bodyPr wrap="square">
            <a:spAutoFit/>
          </a:bodyPr>
          <a:lstStyle/>
          <a:p>
            <a:pPr marL="285750" indent="-285750" algn="just" eaLnBrk="0" hangingPunct="0">
              <a:lnSpc>
                <a:spcPct val="150000"/>
              </a:lnSpc>
              <a:spcBef>
                <a:spcPts val="600"/>
              </a:spcBef>
              <a:spcAft>
                <a:spcPts val="600"/>
              </a:spcAft>
              <a:buFont typeface="Wingdings" panose="05000000000000000000" pitchFamily="2" charset="2"/>
              <a:buChar char="n"/>
            </a:pPr>
            <a:r>
              <a:rPr lang="zh-CN" altLang="en-US" b="1" dirty="0">
                <a:solidFill>
                  <a:srgbClr val="C00000"/>
                </a:solidFill>
                <a:latin typeface="微软雅黑" pitchFamily="34" charset="-122"/>
                <a:ea typeface="微软雅黑" pitchFamily="34" charset="-122"/>
              </a:rPr>
              <a:t>利用</a:t>
            </a:r>
            <a:r>
              <a:rPr lang="en-US" altLang="zh-CN" b="1" dirty="0">
                <a:solidFill>
                  <a:srgbClr val="C00000"/>
                </a:solidFill>
                <a:latin typeface="微软雅黑" pitchFamily="34" charset="-122"/>
                <a:ea typeface="微软雅黑" pitchFamily="34" charset="-122"/>
              </a:rPr>
              <a:t>Erdas</a:t>
            </a:r>
            <a:r>
              <a:rPr lang="zh-CN" altLang="en-US" b="1" dirty="0">
                <a:solidFill>
                  <a:srgbClr val="C00000"/>
                </a:solidFill>
                <a:latin typeface="微软雅黑" pitchFamily="34" charset="-122"/>
                <a:ea typeface="微软雅黑" pitchFamily="34" charset="-122"/>
              </a:rPr>
              <a:t>手动选取控制点</a:t>
            </a:r>
            <a:endParaRPr lang="en-US" altLang="zh-CN" b="1" dirty="0">
              <a:solidFill>
                <a:srgbClr val="C00000"/>
              </a:solidFill>
              <a:latin typeface="微软雅黑" pitchFamily="34" charset="-122"/>
              <a:ea typeface="微软雅黑" pitchFamily="34" charset="-122"/>
            </a:endParaRPr>
          </a:p>
        </p:txBody>
      </p:sp>
      <p:sp>
        <p:nvSpPr>
          <p:cNvPr id="2" name="矩形 1"/>
          <p:cNvSpPr/>
          <p:nvPr/>
        </p:nvSpPr>
        <p:spPr>
          <a:xfrm>
            <a:off x="539552" y="1628800"/>
            <a:ext cx="8136108" cy="4247317"/>
          </a:xfrm>
          <a:prstGeom prst="rect">
            <a:avLst/>
          </a:prstGeom>
        </p:spPr>
        <p:txBody>
          <a:bodyPr wrap="square">
            <a:spAutoFit/>
          </a:bodyPr>
          <a:lstStyle/>
          <a:p>
            <a:r>
              <a:rPr lang="en-US" altLang="zh-CN" dirty="0">
                <a:solidFill>
                  <a:srgbClr val="000000"/>
                </a:solidFill>
                <a:latin typeface="Calibri" panose="020F0502020204030204" pitchFamily="34" charset="0"/>
              </a:rPr>
              <a:t>1</a:t>
            </a:r>
            <a:r>
              <a:rPr lang="en-US" altLang="zh-CN" dirty="0">
                <a:solidFill>
                  <a:srgbClr val="000000"/>
                </a:solidFill>
                <a:latin typeface="宋体" panose="02010600030101010101" pitchFamily="2" charset="-122"/>
                <a:ea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rPr>
              <a:t>  数据准备： </a:t>
            </a:r>
            <a:r>
              <a:rPr lang="en-US" altLang="zh-CN" dirty="0">
                <a:solidFill>
                  <a:srgbClr val="000000"/>
                </a:solidFill>
                <a:latin typeface="Calibri" panose="020F0502020204030204" pitchFamily="34" charset="0"/>
                <a:ea typeface="宋体" panose="02010600030101010101" pitchFamily="2" charset="-122"/>
              </a:rPr>
              <a:t>CCD </a:t>
            </a:r>
            <a:r>
              <a:rPr lang="zh-CN" altLang="en-US" dirty="0">
                <a:solidFill>
                  <a:srgbClr val="000000"/>
                </a:solidFill>
                <a:latin typeface="宋体" panose="02010600030101010101" pitchFamily="2" charset="-122"/>
                <a:ea typeface="宋体" panose="02010600030101010101" pitchFamily="2" charset="-122"/>
              </a:rPr>
              <a:t>分片数据、参考影像 </a:t>
            </a:r>
            <a:r>
              <a:rPr lang="en-US" altLang="zh-CN" dirty="0">
                <a:solidFill>
                  <a:srgbClr val="000000"/>
                </a:solidFill>
                <a:latin typeface="Calibri" panose="020F0502020204030204" pitchFamily="34" charset="0"/>
                <a:ea typeface="宋体" panose="02010600030101010101" pitchFamily="2" charset="-122"/>
              </a:rPr>
              <a:t>DOM/DEM</a:t>
            </a:r>
            <a:r>
              <a:rPr lang="zh-CN" altLang="en-US" dirty="0">
                <a:solidFill>
                  <a:srgbClr val="000000"/>
                </a:solidFill>
                <a:latin typeface="宋体" panose="02010600030101010101" pitchFamily="2" charset="-122"/>
                <a:ea typeface="宋体" panose="02010600030101010101" pitchFamily="2" charset="-122"/>
              </a:rPr>
              <a:t>。</a:t>
            </a:r>
            <a:br>
              <a:rPr lang="zh-CN" altLang="en-US" dirty="0">
                <a:solidFill>
                  <a:srgbClr val="000000"/>
                </a:solidFill>
                <a:latin typeface="宋体" panose="02010600030101010101" pitchFamily="2" charset="-122"/>
                <a:ea typeface="宋体" panose="02010600030101010101" pitchFamily="2" charset="-122"/>
              </a:rPr>
            </a:br>
            <a:r>
              <a:rPr lang="en-US" altLang="zh-CN" dirty="0">
                <a:solidFill>
                  <a:srgbClr val="000000"/>
                </a:solidFill>
                <a:latin typeface="Calibri" panose="020F0502020204030204" pitchFamily="34" charset="0"/>
                <a:ea typeface="宋体" panose="02010600030101010101" pitchFamily="2" charset="-122"/>
              </a:rPr>
              <a:t>2</a:t>
            </a:r>
            <a:r>
              <a:rPr lang="en-US" altLang="zh-CN" dirty="0">
                <a:solidFill>
                  <a:srgbClr val="000000"/>
                </a:solidFill>
                <a:latin typeface="宋体" panose="02010600030101010101" pitchFamily="2" charset="-122"/>
                <a:ea typeface="宋体" panose="02010600030101010101" pitchFamily="2" charset="-122"/>
              </a:rPr>
              <a:t>.  </a:t>
            </a:r>
            <a:r>
              <a:rPr lang="en-US" altLang="zh-CN" dirty="0">
                <a:solidFill>
                  <a:srgbClr val="000000"/>
                </a:solidFill>
                <a:latin typeface="Calibri" panose="020F0502020204030204" pitchFamily="34" charset="0"/>
                <a:ea typeface="宋体" panose="02010600030101010101" pitchFamily="2" charset="-122"/>
              </a:rPr>
              <a:t>OpenRs </a:t>
            </a:r>
            <a:r>
              <a:rPr lang="zh-CN" altLang="en-US" dirty="0">
                <a:solidFill>
                  <a:srgbClr val="000000"/>
                </a:solidFill>
                <a:latin typeface="宋体" panose="02010600030101010101" pitchFamily="2" charset="-122"/>
                <a:ea typeface="宋体" panose="02010600030101010101" pitchFamily="2" charset="-122"/>
              </a:rPr>
              <a:t>预览， 用 </a:t>
            </a:r>
            <a:r>
              <a:rPr lang="en-US" altLang="zh-CN" dirty="0">
                <a:solidFill>
                  <a:srgbClr val="000000"/>
                </a:solidFill>
                <a:latin typeface="Calibri" panose="020F0502020204030204" pitchFamily="34" charset="0"/>
                <a:ea typeface="宋体" panose="02010600030101010101" pitchFamily="2" charset="-122"/>
              </a:rPr>
              <a:t>orsViewer </a:t>
            </a:r>
            <a:r>
              <a:rPr lang="zh-CN" altLang="en-US" dirty="0">
                <a:solidFill>
                  <a:srgbClr val="000000"/>
                </a:solidFill>
                <a:latin typeface="宋体" panose="02010600030101010101" pitchFamily="2" charset="-122"/>
                <a:ea typeface="宋体" panose="02010600030101010101" pitchFamily="2" charset="-122"/>
              </a:rPr>
              <a:t>同时加载所有 </a:t>
            </a:r>
            <a:r>
              <a:rPr lang="en-US" altLang="zh-CN" dirty="0">
                <a:solidFill>
                  <a:srgbClr val="000000"/>
                </a:solidFill>
                <a:latin typeface="Calibri" panose="020F0502020204030204" pitchFamily="34" charset="0"/>
                <a:ea typeface="宋体" panose="02010600030101010101" pitchFamily="2" charset="-122"/>
              </a:rPr>
              <a:t>CCD </a:t>
            </a:r>
            <a:r>
              <a:rPr lang="zh-CN" altLang="en-US" dirty="0">
                <a:solidFill>
                  <a:srgbClr val="000000"/>
                </a:solidFill>
                <a:latin typeface="宋体" panose="02010600030101010101" pitchFamily="2" charset="-122"/>
                <a:ea typeface="宋体" panose="02010600030101010101" pitchFamily="2" charset="-122"/>
              </a:rPr>
              <a:t>分片， 总体观察哪一行纹理信息较丰富，</a:t>
            </a:r>
            <a:br>
              <a:rPr lang="zh-CN" altLang="en-US" dirty="0">
                <a:solidFill>
                  <a:srgbClr val="000000"/>
                </a:solidFill>
                <a:latin typeface="宋体" panose="02010600030101010101" pitchFamily="2" charset="-122"/>
                <a:ea typeface="宋体" panose="02010600030101010101" pitchFamily="2" charset="-122"/>
              </a:rPr>
            </a:br>
            <a:r>
              <a:rPr lang="zh-CN" altLang="en-US" dirty="0">
                <a:solidFill>
                  <a:srgbClr val="000000"/>
                </a:solidFill>
                <a:latin typeface="宋体" panose="02010600030101010101" pitchFamily="2" charset="-122"/>
                <a:ea typeface="宋体" panose="02010600030101010101" pitchFamily="2" charset="-122"/>
              </a:rPr>
              <a:t>易于选取点。</a:t>
            </a:r>
            <a:br>
              <a:rPr lang="zh-CN" altLang="en-US" dirty="0">
                <a:solidFill>
                  <a:srgbClr val="000000"/>
                </a:solidFill>
                <a:latin typeface="Calibri" panose="020F0502020204030204" pitchFamily="34" charset="0"/>
                <a:ea typeface="宋体" panose="02010600030101010101" pitchFamily="2" charset="-122"/>
              </a:rPr>
            </a:br>
            <a:r>
              <a:rPr lang="en-US" altLang="zh-CN" dirty="0">
                <a:solidFill>
                  <a:srgbClr val="000000"/>
                </a:solidFill>
                <a:latin typeface="Calibri" panose="020F0502020204030204" pitchFamily="34" charset="0"/>
                <a:ea typeface="宋体" panose="02010600030101010101" pitchFamily="2" charset="-122"/>
              </a:rPr>
              <a:t>3.     </a:t>
            </a:r>
            <a:r>
              <a:rPr lang="zh-CN" altLang="en-US" dirty="0">
                <a:solidFill>
                  <a:srgbClr val="000000"/>
                </a:solidFill>
                <a:latin typeface="Calibri" panose="020F0502020204030204" pitchFamily="34" charset="0"/>
                <a:ea typeface="宋体" panose="02010600030101010101" pitchFamily="2" charset="-122"/>
              </a:rPr>
              <a:t>打开</a:t>
            </a:r>
            <a:r>
              <a:rPr lang="en-US" altLang="zh-CN" dirty="0">
                <a:solidFill>
                  <a:srgbClr val="000000"/>
                </a:solidFill>
                <a:latin typeface="Calibri" panose="020F0502020204030204" pitchFamily="34" charset="0"/>
                <a:ea typeface="宋体" panose="02010600030101010101" pitchFamily="2" charset="-122"/>
              </a:rPr>
              <a:t>Erdas</a:t>
            </a:r>
            <a:r>
              <a:rPr lang="zh-CN" altLang="en-US" dirty="0">
                <a:solidFill>
                  <a:srgbClr val="000000"/>
                </a:solidFill>
                <a:latin typeface="Calibri" panose="020F0502020204030204" pitchFamily="34" charset="0"/>
                <a:ea typeface="宋体" panose="02010600030101010101" pitchFamily="2" charset="-122"/>
              </a:rPr>
              <a:t>，</a:t>
            </a:r>
            <a:r>
              <a:rPr lang="en-US" altLang="zh-CN" dirty="0">
                <a:solidFill>
                  <a:srgbClr val="000000"/>
                </a:solidFill>
                <a:latin typeface="Calibri" panose="020F0502020204030204" pitchFamily="34" charset="0"/>
                <a:ea typeface="宋体" panose="02010600030101010101" pitchFamily="2" charset="-122"/>
              </a:rPr>
              <a:t>2</a:t>
            </a:r>
            <a:r>
              <a:rPr lang="zh-CN" altLang="en-US" dirty="0">
                <a:solidFill>
                  <a:srgbClr val="000000"/>
                </a:solidFill>
                <a:latin typeface="Calibri" panose="020F0502020204030204" pitchFamily="34" charset="0"/>
                <a:ea typeface="宋体" panose="02010600030101010101" pitchFamily="2" charset="-122"/>
              </a:rPr>
              <a:t>个</a:t>
            </a:r>
            <a:r>
              <a:rPr lang="en-US" altLang="zh-CN" dirty="0">
                <a:solidFill>
                  <a:srgbClr val="000000"/>
                </a:solidFill>
                <a:latin typeface="Calibri" panose="020F0502020204030204" pitchFamily="34" charset="0"/>
                <a:ea typeface="宋体" panose="02010600030101010101" pitchFamily="2" charset="-122"/>
              </a:rPr>
              <a:t>Viewer</a:t>
            </a:r>
            <a:r>
              <a:rPr lang="zh-CN" altLang="en-US" dirty="0">
                <a:solidFill>
                  <a:srgbClr val="000000"/>
                </a:solidFill>
                <a:latin typeface="Calibri" panose="020F0502020204030204" pitchFamily="34" charset="0"/>
                <a:ea typeface="宋体" panose="02010600030101010101" pitchFamily="2" charset="-122"/>
              </a:rPr>
              <a:t>分别加载待刺点影像与参考影像。</a:t>
            </a:r>
            <a:br>
              <a:rPr lang="zh-CN" altLang="en-US" dirty="0"/>
            </a:br>
            <a:r>
              <a:rPr lang="en-US" altLang="zh-CN" dirty="0">
                <a:solidFill>
                  <a:srgbClr val="000000"/>
                </a:solidFill>
                <a:latin typeface="Calibri" panose="020F0502020204030204" pitchFamily="34" charset="0"/>
                <a:ea typeface="宋体" panose="02010600030101010101" pitchFamily="2" charset="-122"/>
              </a:rPr>
              <a:t>4.</a:t>
            </a:r>
            <a:r>
              <a:rPr lang="zh-CN" altLang="en-US" dirty="0">
                <a:solidFill>
                  <a:srgbClr val="000000"/>
                </a:solidFill>
                <a:latin typeface="Calibri" panose="020F0502020204030204" pitchFamily="34" charset="0"/>
                <a:ea typeface="宋体" panose="02010600030101010101" pitchFamily="2" charset="-122"/>
              </a:rPr>
              <a:t>     选 择 菜 单 栏 的 ”</a:t>
            </a:r>
            <a:r>
              <a:rPr lang="en-US" altLang="zh-CN" dirty="0">
                <a:solidFill>
                  <a:srgbClr val="000000"/>
                </a:solidFill>
                <a:latin typeface="Calibri" panose="020F0502020204030204" pitchFamily="34" charset="0"/>
                <a:ea typeface="宋体" panose="02010600030101010101" pitchFamily="2" charset="-122"/>
              </a:rPr>
              <a:t>DataPrep” </a:t>
            </a:r>
            <a:r>
              <a:rPr lang="zh-CN" altLang="en-US" dirty="0">
                <a:solidFill>
                  <a:srgbClr val="000000"/>
                </a:solidFill>
                <a:latin typeface="Calibri" panose="020F0502020204030204" pitchFamily="34" charset="0"/>
                <a:ea typeface="宋体" panose="02010600030101010101" pitchFamily="2" charset="-122"/>
              </a:rPr>
              <a:t>， 在 下 拉 菜 单 中 选 择 ”</a:t>
            </a:r>
            <a:r>
              <a:rPr lang="en-US" altLang="zh-CN" dirty="0">
                <a:solidFill>
                  <a:srgbClr val="000000"/>
                </a:solidFill>
                <a:latin typeface="Calibri" panose="020F0502020204030204" pitchFamily="34" charset="0"/>
                <a:ea typeface="宋体" panose="02010600030101010101" pitchFamily="2" charset="-122"/>
              </a:rPr>
              <a:t>Image Geometric Correction” </a:t>
            </a:r>
            <a:r>
              <a:rPr lang="zh-CN" altLang="en-US" dirty="0">
                <a:solidFill>
                  <a:srgbClr val="000000"/>
                </a:solidFill>
                <a:latin typeface="Calibri" panose="020F0502020204030204" pitchFamily="34" charset="0"/>
                <a:ea typeface="宋体" panose="02010600030101010101" pitchFamily="2" charset="-122"/>
              </a:rPr>
              <a:t>，在弹出窗口中选择”</a:t>
            </a:r>
            <a:r>
              <a:rPr lang="en-US" altLang="zh-CN" dirty="0">
                <a:solidFill>
                  <a:srgbClr val="000000"/>
                </a:solidFill>
                <a:latin typeface="Calibri" panose="020F0502020204030204" pitchFamily="34" charset="0"/>
                <a:ea typeface="宋体" panose="02010600030101010101" pitchFamily="2" charset="-122"/>
              </a:rPr>
              <a:t>From Viewer”</a:t>
            </a:r>
            <a:r>
              <a:rPr lang="zh-CN" altLang="en-US" dirty="0">
                <a:solidFill>
                  <a:srgbClr val="000000"/>
                </a:solidFill>
                <a:latin typeface="Calibri" panose="020F0502020204030204" pitchFamily="34" charset="0"/>
                <a:ea typeface="宋体" panose="02010600030101010101" pitchFamily="2" charset="-122"/>
              </a:rPr>
              <a:t>， 点击”</a:t>
            </a:r>
            <a:r>
              <a:rPr lang="en-US" altLang="zh-CN" dirty="0">
                <a:solidFill>
                  <a:srgbClr val="000000"/>
                </a:solidFill>
                <a:latin typeface="Calibri" panose="020F0502020204030204" pitchFamily="34" charset="0"/>
                <a:ea typeface="宋体" panose="02010600030101010101" pitchFamily="2" charset="-122"/>
              </a:rPr>
              <a:t>Select Viewer”</a:t>
            </a:r>
            <a:r>
              <a:rPr lang="zh-CN" altLang="en-US" dirty="0">
                <a:solidFill>
                  <a:srgbClr val="000000"/>
                </a:solidFill>
                <a:latin typeface="Calibri" panose="020F0502020204030204" pitchFamily="34" charset="0"/>
                <a:ea typeface="宋体" panose="02010600030101010101" pitchFamily="2" charset="-122"/>
              </a:rPr>
              <a:t>，然后点击要刺点的影像窗口，弹出”</a:t>
            </a:r>
            <a:r>
              <a:rPr lang="en-US" altLang="zh-CN" dirty="0">
                <a:solidFill>
                  <a:srgbClr val="000000"/>
                </a:solidFill>
                <a:latin typeface="Calibri" panose="020F0502020204030204" pitchFamily="34" charset="0"/>
                <a:ea typeface="宋体" panose="02010600030101010101" pitchFamily="2" charset="-122"/>
              </a:rPr>
              <a:t>Set Geometric Model”</a:t>
            </a:r>
            <a:r>
              <a:rPr lang="zh-CN" altLang="en-US" dirty="0">
                <a:solidFill>
                  <a:srgbClr val="000000"/>
                </a:solidFill>
                <a:latin typeface="Calibri" panose="020F0502020204030204" pitchFamily="34" charset="0"/>
                <a:ea typeface="宋体" panose="02010600030101010101" pitchFamily="2" charset="-122"/>
              </a:rPr>
              <a:t>窗口，选择”</a:t>
            </a:r>
            <a:r>
              <a:rPr lang="en-US" altLang="zh-CN" dirty="0">
                <a:solidFill>
                  <a:srgbClr val="000000"/>
                </a:solidFill>
                <a:latin typeface="Calibri" panose="020F0502020204030204" pitchFamily="34" charset="0"/>
                <a:ea typeface="宋体" panose="02010600030101010101" pitchFamily="2" charset="-122"/>
              </a:rPr>
              <a:t>QuickBird RPC”.</a:t>
            </a:r>
          </a:p>
          <a:p>
            <a:r>
              <a:rPr lang="en-US" altLang="zh-CN" dirty="0">
                <a:solidFill>
                  <a:srgbClr val="000000"/>
                </a:solidFill>
                <a:latin typeface="Calibri" panose="020F0502020204030204" pitchFamily="34" charset="0"/>
                <a:ea typeface="宋体" panose="02010600030101010101" pitchFamily="2" charset="-122"/>
              </a:rPr>
              <a:t>5.</a:t>
            </a:r>
            <a:r>
              <a:rPr lang="zh-CN" altLang="en-US" dirty="0">
                <a:solidFill>
                  <a:srgbClr val="000000"/>
                </a:solidFill>
                <a:latin typeface="Calibri" panose="020F0502020204030204" pitchFamily="34" charset="0"/>
                <a:ea typeface="宋体" panose="02010600030101010101" pitchFamily="2" charset="-122"/>
              </a:rPr>
              <a:t>紧接着会弹出如下两个窗口，”</a:t>
            </a:r>
            <a:r>
              <a:rPr lang="en-US" altLang="zh-CN" dirty="0">
                <a:solidFill>
                  <a:srgbClr val="000000"/>
                </a:solidFill>
                <a:latin typeface="Calibri" panose="020F0502020204030204" pitchFamily="34" charset="0"/>
                <a:ea typeface="宋体" panose="02010600030101010101" pitchFamily="2" charset="-122"/>
              </a:rPr>
              <a:t>Geo Correction Tools”</a:t>
            </a:r>
            <a:r>
              <a:rPr lang="zh-CN" altLang="en-US" dirty="0">
                <a:solidFill>
                  <a:srgbClr val="000000"/>
                </a:solidFill>
                <a:latin typeface="Calibri" panose="020F0502020204030204" pitchFamily="34" charset="0"/>
                <a:ea typeface="宋体" panose="02010600030101010101" pitchFamily="2" charset="-122"/>
              </a:rPr>
              <a:t>、 </a:t>
            </a:r>
            <a:r>
              <a:rPr lang="en-US" altLang="zh-CN" dirty="0">
                <a:solidFill>
                  <a:srgbClr val="000000"/>
                </a:solidFill>
                <a:latin typeface="Calibri" panose="020F0502020204030204" pitchFamily="34" charset="0"/>
                <a:ea typeface="宋体" panose="02010600030101010101" pitchFamily="2" charset="-122"/>
              </a:rPr>
              <a:t>”QuickBird RPC Model Properties(No File)”</a:t>
            </a:r>
            <a:r>
              <a:rPr lang="zh-CN" altLang="en-US" dirty="0">
                <a:solidFill>
                  <a:srgbClr val="000000"/>
                </a:solidFill>
                <a:latin typeface="Calibri" panose="020F0502020204030204" pitchFamily="34" charset="0"/>
                <a:ea typeface="宋体" panose="02010600030101010101" pitchFamily="2" charset="-122"/>
              </a:rPr>
              <a:t>。  然后在第二个窗口中，”</a:t>
            </a:r>
            <a:r>
              <a:rPr lang="en-US" altLang="zh-CN" dirty="0">
                <a:solidFill>
                  <a:srgbClr val="000000"/>
                </a:solidFill>
                <a:latin typeface="Calibri" panose="020F0502020204030204" pitchFamily="34" charset="0"/>
                <a:ea typeface="宋体" panose="02010600030101010101" pitchFamily="2" charset="-122"/>
              </a:rPr>
              <a:t>Elevation Source:”</a:t>
            </a:r>
            <a:r>
              <a:rPr lang="zh-CN" altLang="en-US" dirty="0">
                <a:solidFill>
                  <a:srgbClr val="000000"/>
                </a:solidFill>
                <a:latin typeface="Calibri" panose="020F0502020204030204" pitchFamily="34" charset="0"/>
                <a:ea typeface="宋体" panose="02010600030101010101" pitchFamily="2" charset="-122"/>
              </a:rPr>
              <a:t>中选择”</a:t>
            </a:r>
            <a:r>
              <a:rPr lang="en-US" altLang="zh-CN" dirty="0">
                <a:solidFill>
                  <a:srgbClr val="000000"/>
                </a:solidFill>
                <a:latin typeface="Calibri" panose="020F0502020204030204" pitchFamily="34" charset="0"/>
                <a:ea typeface="宋体" panose="02010600030101010101" pitchFamily="2" charset="-122"/>
              </a:rPr>
              <a:t>File”</a:t>
            </a:r>
            <a:r>
              <a:rPr lang="zh-CN" altLang="en-US" dirty="0">
                <a:solidFill>
                  <a:srgbClr val="000000"/>
                </a:solidFill>
                <a:latin typeface="Calibri" panose="020F0502020204030204" pitchFamily="34" charset="0"/>
                <a:ea typeface="宋体" panose="02010600030101010101" pitchFamily="2" charset="-122"/>
              </a:rPr>
              <a:t>， </a:t>
            </a:r>
            <a:r>
              <a:rPr lang="en-US" altLang="zh-CN" dirty="0">
                <a:solidFill>
                  <a:srgbClr val="000000"/>
                </a:solidFill>
                <a:latin typeface="Calibri" panose="020F0502020204030204" pitchFamily="34" charset="0"/>
                <a:ea typeface="宋体" panose="02010600030101010101" pitchFamily="2" charset="-122"/>
              </a:rPr>
              <a:t>”Elevation File:”</a:t>
            </a:r>
            <a:r>
              <a:rPr lang="zh-CN" altLang="en-US" dirty="0">
                <a:solidFill>
                  <a:srgbClr val="000000"/>
                </a:solidFill>
                <a:latin typeface="Calibri" panose="020F0502020204030204" pitchFamily="34" charset="0"/>
                <a:ea typeface="宋体" panose="02010600030101010101" pitchFamily="2" charset="-122"/>
              </a:rPr>
              <a:t>一栏加载参考影像</a:t>
            </a:r>
            <a:r>
              <a:rPr lang="en-US" altLang="zh-CN" dirty="0">
                <a:solidFill>
                  <a:srgbClr val="000000"/>
                </a:solidFill>
                <a:latin typeface="Calibri" panose="020F0502020204030204" pitchFamily="34" charset="0"/>
                <a:ea typeface="宋体" panose="02010600030101010101" pitchFamily="2" charset="-122"/>
              </a:rPr>
              <a:t>DEM</a:t>
            </a:r>
            <a:r>
              <a:rPr lang="zh-CN" altLang="en-US" dirty="0">
                <a:solidFill>
                  <a:srgbClr val="000000"/>
                </a:solidFill>
                <a:latin typeface="Calibri" panose="020F0502020204030204" pitchFamily="34" charset="0"/>
                <a:ea typeface="宋体" panose="02010600030101010101" pitchFamily="2" charset="-122"/>
              </a:rPr>
              <a:t>。 点击右上角“</a:t>
            </a:r>
            <a:r>
              <a:rPr lang="en-US" altLang="zh-CN" dirty="0">
                <a:solidFill>
                  <a:srgbClr val="000000"/>
                </a:solidFill>
                <a:latin typeface="Calibri" panose="020F0502020204030204" pitchFamily="34" charset="0"/>
                <a:ea typeface="宋体" panose="02010600030101010101" pitchFamily="2" charset="-122"/>
              </a:rPr>
              <a:t>Apply”</a:t>
            </a:r>
            <a:r>
              <a:rPr lang="zh-CN" altLang="en-US" dirty="0">
                <a:solidFill>
                  <a:srgbClr val="000000"/>
                </a:solidFill>
                <a:latin typeface="Calibri" panose="020F0502020204030204" pitchFamily="34" charset="0"/>
                <a:ea typeface="宋体" panose="02010600030101010101" pitchFamily="2" charset="-122"/>
              </a:rPr>
              <a:t>，如若弹出警告窗口，点击”</a:t>
            </a:r>
            <a:r>
              <a:rPr lang="en-US" altLang="zh-CN" dirty="0">
                <a:solidFill>
                  <a:srgbClr val="000000"/>
                </a:solidFill>
                <a:latin typeface="Calibri" panose="020F0502020204030204" pitchFamily="34" charset="0"/>
                <a:ea typeface="宋体" panose="02010600030101010101" pitchFamily="2" charset="-122"/>
              </a:rPr>
              <a:t>OK”</a:t>
            </a:r>
            <a:r>
              <a:rPr lang="zh-CN" altLang="en-US" dirty="0">
                <a:solidFill>
                  <a:srgbClr val="000000"/>
                </a:solidFill>
                <a:latin typeface="Calibri" panose="020F0502020204030204" pitchFamily="34" charset="0"/>
                <a:ea typeface="宋体" panose="02010600030101010101" pitchFamily="2" charset="-122"/>
              </a:rPr>
              <a:t>。 关闭”</a:t>
            </a:r>
            <a:r>
              <a:rPr lang="en-US" altLang="zh-CN" dirty="0">
                <a:solidFill>
                  <a:srgbClr val="000000"/>
                </a:solidFill>
                <a:latin typeface="Calibri" panose="020F0502020204030204" pitchFamily="34" charset="0"/>
                <a:ea typeface="宋体" panose="02010600030101010101" pitchFamily="2" charset="-122"/>
              </a:rPr>
              <a:t>QuickBird RPC Model Properties(No File)”</a:t>
            </a:r>
            <a:r>
              <a:rPr lang="zh-CN" altLang="en-US" dirty="0">
                <a:solidFill>
                  <a:srgbClr val="000000"/>
                </a:solidFill>
                <a:latin typeface="Calibri" panose="020F0502020204030204" pitchFamily="34" charset="0"/>
                <a:ea typeface="宋体" panose="02010600030101010101" pitchFamily="2" charset="-122"/>
              </a:rPr>
              <a:t>窗口。</a:t>
            </a:r>
            <a:br>
              <a:rPr lang="zh-CN" altLang="en-US" dirty="0">
                <a:solidFill>
                  <a:srgbClr val="000000"/>
                </a:solidFill>
                <a:latin typeface="Calibri" panose="020F0502020204030204" pitchFamily="34" charset="0"/>
                <a:ea typeface="宋体" panose="02010600030101010101" pitchFamily="2" charset="-122"/>
              </a:rPr>
            </a:br>
            <a:br>
              <a:rPr lang="en-US" altLang="zh-CN" dirty="0"/>
            </a:br>
            <a:endParaRPr lang="zh-CN" altLang="en-US" dirty="0"/>
          </a:p>
        </p:txBody>
      </p:sp>
    </p:spTree>
    <p:extLst>
      <p:ext uri="{BB962C8B-B14F-4D97-AF65-F5344CB8AC3E}">
        <p14:creationId xmlns:p14="http://schemas.microsoft.com/office/powerpoint/2010/main" val="5443107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5" name="Text Box 4"/>
          <p:cNvSpPr txBox="1">
            <a:spLocks noChangeArrowheads="1"/>
          </p:cNvSpPr>
          <p:nvPr/>
        </p:nvSpPr>
        <p:spPr bwMode="auto">
          <a:xfrm>
            <a:off x="179512" y="908720"/>
            <a:ext cx="4283901" cy="458908"/>
          </a:xfrm>
          <a:prstGeom prst="rect">
            <a:avLst/>
          </a:prstGeom>
          <a:noFill/>
          <a:ln w="9525">
            <a:noFill/>
            <a:miter lim="800000"/>
            <a:headEnd/>
            <a:tailEnd/>
          </a:ln>
        </p:spPr>
        <p:txBody>
          <a:bodyPr wrap="square">
            <a:spAutoFit/>
          </a:bodyPr>
          <a:lstStyle/>
          <a:p>
            <a:pPr marL="285750" indent="-285750" algn="just" eaLnBrk="0" hangingPunct="0">
              <a:lnSpc>
                <a:spcPct val="150000"/>
              </a:lnSpc>
              <a:spcBef>
                <a:spcPts val="600"/>
              </a:spcBef>
              <a:spcAft>
                <a:spcPts val="600"/>
              </a:spcAft>
              <a:buFont typeface="Wingdings" panose="05000000000000000000" pitchFamily="2" charset="2"/>
              <a:buChar char="n"/>
            </a:pPr>
            <a:r>
              <a:rPr lang="zh-CN" altLang="en-US" b="1" dirty="0">
                <a:solidFill>
                  <a:srgbClr val="C00000"/>
                </a:solidFill>
                <a:latin typeface="微软雅黑" pitchFamily="34" charset="-122"/>
                <a:ea typeface="微软雅黑" pitchFamily="34" charset="-122"/>
              </a:rPr>
              <a:t>利用</a:t>
            </a:r>
            <a:r>
              <a:rPr lang="en-US" altLang="zh-CN" b="1" dirty="0">
                <a:solidFill>
                  <a:srgbClr val="C00000"/>
                </a:solidFill>
                <a:latin typeface="微软雅黑" pitchFamily="34" charset="-122"/>
                <a:ea typeface="微软雅黑" pitchFamily="34" charset="-122"/>
              </a:rPr>
              <a:t>Erdas</a:t>
            </a:r>
            <a:r>
              <a:rPr lang="zh-CN" altLang="en-US" b="1" dirty="0">
                <a:solidFill>
                  <a:srgbClr val="C00000"/>
                </a:solidFill>
                <a:latin typeface="微软雅黑" pitchFamily="34" charset="-122"/>
                <a:ea typeface="微软雅黑" pitchFamily="34" charset="-122"/>
              </a:rPr>
              <a:t>手动选取控制点</a:t>
            </a:r>
            <a:endParaRPr lang="en-US" altLang="zh-CN" b="1" dirty="0">
              <a:solidFill>
                <a:srgbClr val="C00000"/>
              </a:solidFill>
              <a:latin typeface="微软雅黑" pitchFamily="34" charset="-122"/>
              <a:ea typeface="微软雅黑" pitchFamily="34" charset="-122"/>
            </a:endParaRPr>
          </a:p>
        </p:txBody>
      </p:sp>
      <p:sp>
        <p:nvSpPr>
          <p:cNvPr id="2" name="矩形 1"/>
          <p:cNvSpPr/>
          <p:nvPr/>
        </p:nvSpPr>
        <p:spPr>
          <a:xfrm>
            <a:off x="539552" y="1628800"/>
            <a:ext cx="8136108" cy="2031325"/>
          </a:xfrm>
          <a:prstGeom prst="rect">
            <a:avLst/>
          </a:prstGeom>
        </p:spPr>
        <p:txBody>
          <a:bodyPr wrap="square">
            <a:spAutoFit/>
          </a:bodyPr>
          <a:lstStyle/>
          <a:p>
            <a:r>
              <a:rPr lang="en-US" altLang="zh-CN" dirty="0">
                <a:solidFill>
                  <a:srgbClr val="000000"/>
                </a:solidFill>
                <a:latin typeface="Calibri" panose="020F0502020204030204" pitchFamily="34" charset="0"/>
                <a:ea typeface="宋体" panose="02010600030101010101" pitchFamily="2" charset="-122"/>
              </a:rPr>
              <a:t>6.    </a:t>
            </a:r>
            <a:r>
              <a:rPr lang="zh-CN" altLang="en-US" dirty="0">
                <a:solidFill>
                  <a:srgbClr val="000000"/>
                </a:solidFill>
                <a:latin typeface="Calibri" panose="020F0502020204030204" pitchFamily="34" charset="0"/>
                <a:ea typeface="宋体" panose="02010600030101010101" pitchFamily="2" charset="-122"/>
              </a:rPr>
              <a:t>开始刺点， 选择”</a:t>
            </a:r>
            <a:r>
              <a:rPr lang="en-US" altLang="zh-CN" dirty="0">
                <a:solidFill>
                  <a:srgbClr val="000000"/>
                </a:solidFill>
                <a:latin typeface="Calibri" panose="020F0502020204030204" pitchFamily="34" charset="0"/>
                <a:ea typeface="宋体" panose="02010600030101010101" pitchFamily="2" charset="-122"/>
              </a:rPr>
              <a:t>Geo Correction Tools”</a:t>
            </a:r>
            <a:r>
              <a:rPr lang="zh-CN" altLang="en-US" dirty="0">
                <a:solidFill>
                  <a:srgbClr val="000000"/>
                </a:solidFill>
                <a:latin typeface="Calibri" panose="020F0502020204030204" pitchFamily="34" charset="0"/>
                <a:ea typeface="宋体" panose="02010600030101010101" pitchFamily="2" charset="-122"/>
              </a:rPr>
              <a:t>窗口中的第二个图标， 如下。 在弹出的”</a:t>
            </a:r>
            <a:r>
              <a:rPr lang="en-US" altLang="zh-CN" dirty="0">
                <a:solidFill>
                  <a:srgbClr val="000000"/>
                </a:solidFill>
                <a:latin typeface="Calibri" panose="020F0502020204030204" pitchFamily="34" charset="0"/>
                <a:ea typeface="宋体" panose="02010600030101010101" pitchFamily="2" charset="-122"/>
              </a:rPr>
              <a:t>GCP Tool Reference Setup”</a:t>
            </a:r>
            <a:r>
              <a:rPr lang="zh-CN" altLang="en-US" dirty="0">
                <a:solidFill>
                  <a:srgbClr val="000000"/>
                </a:solidFill>
                <a:latin typeface="Calibri" panose="020F0502020204030204" pitchFamily="34" charset="0"/>
                <a:ea typeface="宋体" panose="02010600030101010101" pitchFamily="2" charset="-122"/>
              </a:rPr>
              <a:t>窗口中选择”</a:t>
            </a:r>
            <a:r>
              <a:rPr lang="en-US" altLang="zh-CN" dirty="0">
                <a:solidFill>
                  <a:srgbClr val="000000"/>
                </a:solidFill>
                <a:latin typeface="Calibri" panose="020F0502020204030204" pitchFamily="34" charset="0"/>
                <a:ea typeface="宋体" panose="02010600030101010101" pitchFamily="2" charset="-122"/>
              </a:rPr>
              <a:t>Exisiting Viewer”</a:t>
            </a:r>
            <a:r>
              <a:rPr lang="zh-CN" altLang="en-US" dirty="0">
                <a:solidFill>
                  <a:srgbClr val="000000"/>
                </a:solidFill>
                <a:latin typeface="Calibri" panose="020F0502020204030204" pitchFamily="34" charset="0"/>
                <a:ea typeface="宋体" panose="02010600030101010101" pitchFamily="2" charset="-122"/>
              </a:rPr>
              <a:t>， 点击“</a:t>
            </a:r>
            <a:r>
              <a:rPr lang="en-US" altLang="zh-CN" dirty="0">
                <a:solidFill>
                  <a:srgbClr val="000000"/>
                </a:solidFill>
                <a:latin typeface="Calibri" panose="020F0502020204030204" pitchFamily="34" charset="0"/>
                <a:ea typeface="宋体" panose="02010600030101010101" pitchFamily="2" charset="-122"/>
              </a:rPr>
              <a:t>OK”</a:t>
            </a:r>
            <a:r>
              <a:rPr lang="zh-CN" altLang="en-US" dirty="0">
                <a:solidFill>
                  <a:srgbClr val="000000"/>
                </a:solidFill>
                <a:latin typeface="Calibri" panose="020F0502020204030204" pitchFamily="34" charset="0"/>
                <a:ea typeface="宋体" panose="02010600030101010101" pitchFamily="2" charset="-122"/>
              </a:rPr>
              <a:t>。随后弹出窗口，要求选择参考影像坐标。先点击参考影像窗口，点击后弹出“</a:t>
            </a:r>
            <a:r>
              <a:rPr lang="en-US" altLang="zh-CN" dirty="0">
                <a:solidFill>
                  <a:srgbClr val="000000"/>
                </a:solidFill>
                <a:latin typeface="Calibri" panose="020F0502020204030204" pitchFamily="34" charset="0"/>
                <a:ea typeface="宋体" panose="02010600030101010101" pitchFamily="2" charset="-122"/>
              </a:rPr>
              <a:t>Reference Map Information”</a:t>
            </a:r>
            <a:r>
              <a:rPr lang="zh-CN" altLang="en-US" dirty="0">
                <a:solidFill>
                  <a:srgbClr val="000000"/>
                </a:solidFill>
                <a:latin typeface="Calibri" panose="020F0502020204030204" pitchFamily="34" charset="0"/>
                <a:ea typeface="宋体" panose="02010600030101010101" pitchFamily="2" charset="-122"/>
              </a:rPr>
              <a:t>窗口， 点击 </a:t>
            </a:r>
            <a:r>
              <a:rPr lang="en-US" altLang="zh-CN" dirty="0">
                <a:solidFill>
                  <a:srgbClr val="000000"/>
                </a:solidFill>
                <a:latin typeface="Calibri" panose="020F0502020204030204" pitchFamily="34" charset="0"/>
                <a:ea typeface="宋体" panose="02010600030101010101" pitchFamily="2" charset="-122"/>
              </a:rPr>
              <a:t>OK</a:t>
            </a:r>
            <a:r>
              <a:rPr lang="zh-CN" altLang="en-US" dirty="0">
                <a:solidFill>
                  <a:srgbClr val="000000"/>
                </a:solidFill>
                <a:latin typeface="Calibri" panose="020F0502020204030204" pitchFamily="34" charset="0"/>
                <a:ea typeface="宋体" panose="02010600030101010101" pitchFamily="2" charset="-122"/>
              </a:rPr>
              <a:t>。经过以上步骤后， 最终会新弹出以下红色标出的三个窗口，总体布局如下：</a:t>
            </a:r>
            <a:br>
              <a:rPr lang="zh-CN" altLang="en-US" dirty="0"/>
            </a:br>
            <a:br>
              <a:rPr lang="en-US" altLang="zh-CN" dirty="0"/>
            </a:br>
            <a:endParaRPr lang="zh-CN" altLang="en-US" dirty="0"/>
          </a:p>
        </p:txBody>
      </p:sp>
      <p:pic>
        <p:nvPicPr>
          <p:cNvPr id="6" name="图片 5"/>
          <p:cNvPicPr>
            <a:picLocks noChangeAspect="1"/>
          </p:cNvPicPr>
          <p:nvPr/>
        </p:nvPicPr>
        <p:blipFill>
          <a:blip r:embed="rId2"/>
          <a:stretch>
            <a:fillRect/>
          </a:stretch>
        </p:blipFill>
        <p:spPr>
          <a:xfrm>
            <a:off x="1141566" y="3075908"/>
            <a:ext cx="6238746" cy="3201744"/>
          </a:xfrm>
          <a:prstGeom prst="rect">
            <a:avLst/>
          </a:prstGeom>
        </p:spPr>
      </p:pic>
    </p:spTree>
    <p:extLst>
      <p:ext uri="{BB962C8B-B14F-4D97-AF65-F5344CB8AC3E}">
        <p14:creationId xmlns:p14="http://schemas.microsoft.com/office/powerpoint/2010/main" val="132350647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5" name="Text Box 4"/>
          <p:cNvSpPr txBox="1">
            <a:spLocks noChangeArrowheads="1"/>
          </p:cNvSpPr>
          <p:nvPr/>
        </p:nvSpPr>
        <p:spPr bwMode="auto">
          <a:xfrm>
            <a:off x="179512" y="908720"/>
            <a:ext cx="4283901" cy="458908"/>
          </a:xfrm>
          <a:prstGeom prst="rect">
            <a:avLst/>
          </a:prstGeom>
          <a:noFill/>
          <a:ln w="9525">
            <a:noFill/>
            <a:miter lim="800000"/>
            <a:headEnd/>
            <a:tailEnd/>
          </a:ln>
        </p:spPr>
        <p:txBody>
          <a:bodyPr wrap="square">
            <a:spAutoFit/>
          </a:bodyPr>
          <a:lstStyle/>
          <a:p>
            <a:pPr marL="285750" indent="-285750" algn="just" eaLnBrk="0" hangingPunct="0">
              <a:lnSpc>
                <a:spcPct val="150000"/>
              </a:lnSpc>
              <a:spcBef>
                <a:spcPts val="600"/>
              </a:spcBef>
              <a:spcAft>
                <a:spcPts val="600"/>
              </a:spcAft>
              <a:buFont typeface="Wingdings" panose="05000000000000000000" pitchFamily="2" charset="2"/>
              <a:buChar char="n"/>
            </a:pPr>
            <a:r>
              <a:rPr lang="zh-CN" altLang="en-US" b="1" dirty="0">
                <a:solidFill>
                  <a:srgbClr val="C00000"/>
                </a:solidFill>
                <a:latin typeface="微软雅黑" pitchFamily="34" charset="-122"/>
                <a:ea typeface="微软雅黑" pitchFamily="34" charset="-122"/>
              </a:rPr>
              <a:t>利用</a:t>
            </a:r>
            <a:r>
              <a:rPr lang="en-US" altLang="zh-CN" b="1" dirty="0">
                <a:solidFill>
                  <a:srgbClr val="C00000"/>
                </a:solidFill>
                <a:latin typeface="微软雅黑" pitchFamily="34" charset="-122"/>
                <a:ea typeface="微软雅黑" pitchFamily="34" charset="-122"/>
              </a:rPr>
              <a:t>Erdas</a:t>
            </a:r>
            <a:r>
              <a:rPr lang="zh-CN" altLang="en-US" b="1" dirty="0">
                <a:solidFill>
                  <a:srgbClr val="C00000"/>
                </a:solidFill>
                <a:latin typeface="微软雅黑" pitchFamily="34" charset="-122"/>
                <a:ea typeface="微软雅黑" pitchFamily="34" charset="-122"/>
              </a:rPr>
              <a:t>手动选取控制点</a:t>
            </a:r>
            <a:endParaRPr lang="en-US" altLang="zh-CN" b="1" dirty="0">
              <a:solidFill>
                <a:srgbClr val="C00000"/>
              </a:solidFill>
              <a:latin typeface="微软雅黑" pitchFamily="34" charset="-122"/>
              <a:ea typeface="微软雅黑" pitchFamily="34" charset="-122"/>
            </a:endParaRPr>
          </a:p>
        </p:txBody>
      </p:sp>
      <p:sp>
        <p:nvSpPr>
          <p:cNvPr id="2" name="矩形 1"/>
          <p:cNvSpPr/>
          <p:nvPr/>
        </p:nvSpPr>
        <p:spPr>
          <a:xfrm>
            <a:off x="539552" y="1628800"/>
            <a:ext cx="8136108" cy="923330"/>
          </a:xfrm>
          <a:prstGeom prst="rect">
            <a:avLst/>
          </a:prstGeom>
        </p:spPr>
        <p:txBody>
          <a:bodyPr wrap="square">
            <a:spAutoFit/>
          </a:bodyPr>
          <a:lstStyle/>
          <a:p>
            <a:br>
              <a:rPr lang="zh-CN" altLang="en-US" dirty="0"/>
            </a:br>
            <a:br>
              <a:rPr lang="en-US" altLang="zh-CN" dirty="0"/>
            </a:br>
            <a:endParaRPr lang="zh-CN" altLang="en-US" dirty="0"/>
          </a:p>
        </p:txBody>
      </p:sp>
      <p:sp>
        <p:nvSpPr>
          <p:cNvPr id="3" name="矩形 2"/>
          <p:cNvSpPr/>
          <p:nvPr/>
        </p:nvSpPr>
        <p:spPr>
          <a:xfrm>
            <a:off x="395536" y="1594403"/>
            <a:ext cx="7704856" cy="2031325"/>
          </a:xfrm>
          <a:prstGeom prst="rect">
            <a:avLst/>
          </a:prstGeom>
        </p:spPr>
        <p:txBody>
          <a:bodyPr wrap="square">
            <a:spAutoFit/>
          </a:bodyPr>
          <a:lstStyle/>
          <a:p>
            <a:r>
              <a:rPr lang="en-US" altLang="zh-CN" dirty="0">
                <a:solidFill>
                  <a:srgbClr val="000000"/>
                </a:solidFill>
                <a:latin typeface="Calibri" panose="020F0502020204030204" pitchFamily="34" charset="0"/>
                <a:ea typeface="宋体" panose="02010600030101010101" pitchFamily="2" charset="-122"/>
              </a:rPr>
              <a:t>7.</a:t>
            </a:r>
            <a:r>
              <a:rPr lang="zh-CN" altLang="en-US" dirty="0">
                <a:solidFill>
                  <a:srgbClr val="000000"/>
                </a:solidFill>
                <a:latin typeface="Calibri" panose="020F0502020204030204" pitchFamily="34" charset="0"/>
                <a:ea typeface="宋体" panose="02010600030101010101" pitchFamily="2" charset="-122"/>
              </a:rPr>
              <a:t>在影像窗口 </a:t>
            </a:r>
            <a:r>
              <a:rPr lang="en-US" altLang="zh-CN" dirty="0">
                <a:solidFill>
                  <a:srgbClr val="000000"/>
                </a:solidFill>
                <a:latin typeface="Calibri" panose="020F0502020204030204" pitchFamily="34" charset="0"/>
                <a:ea typeface="宋体" panose="02010600030101010101" pitchFamily="2" charset="-122"/>
              </a:rPr>
              <a:t>Viewer#1 </a:t>
            </a:r>
            <a:r>
              <a:rPr lang="zh-CN" altLang="en-US" dirty="0">
                <a:solidFill>
                  <a:srgbClr val="000000"/>
                </a:solidFill>
                <a:latin typeface="Calibri" panose="020F0502020204030204" pitchFamily="34" charset="0"/>
                <a:ea typeface="宋体" panose="02010600030101010101" pitchFamily="2" charset="-122"/>
              </a:rPr>
              <a:t>中选择地物特征明显的点， 点击。 并查看 </a:t>
            </a:r>
            <a:r>
              <a:rPr lang="en-US" altLang="zh-CN" dirty="0">
                <a:solidFill>
                  <a:srgbClr val="000000"/>
                </a:solidFill>
                <a:latin typeface="Calibri" panose="020F0502020204030204" pitchFamily="34" charset="0"/>
                <a:ea typeface="宋体" panose="02010600030101010101" pitchFamily="2" charset="-122"/>
              </a:rPr>
              <a:t>Viewer#2 </a:t>
            </a:r>
            <a:r>
              <a:rPr lang="zh-CN" altLang="en-US" dirty="0">
                <a:solidFill>
                  <a:srgbClr val="000000"/>
                </a:solidFill>
                <a:latin typeface="Calibri" panose="020F0502020204030204" pitchFamily="34" charset="0"/>
                <a:ea typeface="宋体" panose="02010600030101010101" pitchFamily="2" charset="-122"/>
              </a:rPr>
              <a:t>中参考影像中相应点的位置。 若不正确，鼠标拖动至正确位置。</a:t>
            </a:r>
            <a:br>
              <a:rPr lang="zh-CN" altLang="en-US" dirty="0">
                <a:solidFill>
                  <a:srgbClr val="000000"/>
                </a:solidFill>
                <a:latin typeface="Calibri" panose="020F0502020204030204" pitchFamily="34" charset="0"/>
                <a:ea typeface="宋体" panose="02010600030101010101" pitchFamily="2" charset="-122"/>
              </a:rPr>
            </a:br>
            <a:r>
              <a:rPr lang="zh-CN" altLang="en-US" dirty="0">
                <a:solidFill>
                  <a:srgbClr val="000000"/>
                </a:solidFill>
                <a:latin typeface="Calibri" panose="020F0502020204030204" pitchFamily="34" charset="0"/>
                <a:ea typeface="宋体" panose="02010600030101010101" pitchFamily="2" charset="-122"/>
              </a:rPr>
              <a:t>调整是十字丝与第一个点的中心重合，此后寻找的点尽量围绕在这条十字丝的横线上下， 且上下距离最大差值不要超过 </a:t>
            </a:r>
            <a:r>
              <a:rPr lang="en-US" altLang="zh-CN" dirty="0">
                <a:solidFill>
                  <a:srgbClr val="000000"/>
                </a:solidFill>
                <a:latin typeface="Calibri" panose="020F0502020204030204" pitchFamily="34" charset="0"/>
                <a:ea typeface="宋体" panose="02010600030101010101" pitchFamily="2" charset="-122"/>
              </a:rPr>
              <a:t>100</a:t>
            </a:r>
            <a:r>
              <a:rPr lang="zh-CN" altLang="en-US" dirty="0">
                <a:solidFill>
                  <a:srgbClr val="000000"/>
                </a:solidFill>
                <a:latin typeface="Calibri" panose="020F0502020204030204" pitchFamily="34" charset="0"/>
                <a:ea typeface="宋体" panose="02010600030101010101" pitchFamily="2" charset="-122"/>
              </a:rPr>
              <a:t>。 一片 </a:t>
            </a:r>
            <a:r>
              <a:rPr lang="en-US" altLang="zh-CN" dirty="0">
                <a:solidFill>
                  <a:srgbClr val="000000"/>
                </a:solidFill>
                <a:latin typeface="Calibri" panose="020F0502020204030204" pitchFamily="34" charset="0"/>
                <a:ea typeface="宋体" panose="02010600030101010101" pitchFamily="2" charset="-122"/>
              </a:rPr>
              <a:t>CCD </a:t>
            </a:r>
            <a:r>
              <a:rPr lang="zh-CN" altLang="en-US" dirty="0">
                <a:solidFill>
                  <a:srgbClr val="000000"/>
                </a:solidFill>
                <a:latin typeface="Calibri" panose="020F0502020204030204" pitchFamily="34" charset="0"/>
                <a:ea typeface="宋体" panose="02010600030101010101" pitchFamily="2" charset="-122"/>
              </a:rPr>
              <a:t>选 </a:t>
            </a:r>
            <a:r>
              <a:rPr lang="en-US" altLang="zh-CN" dirty="0">
                <a:solidFill>
                  <a:srgbClr val="000000"/>
                </a:solidFill>
                <a:latin typeface="Calibri" panose="020F0502020204030204" pitchFamily="34" charset="0"/>
                <a:ea typeface="宋体" panose="02010600030101010101" pitchFamily="2" charset="-122"/>
              </a:rPr>
              <a:t>10-15 </a:t>
            </a:r>
            <a:r>
              <a:rPr lang="zh-CN" altLang="en-US" dirty="0">
                <a:solidFill>
                  <a:srgbClr val="000000"/>
                </a:solidFill>
                <a:latin typeface="Calibri" panose="020F0502020204030204" pitchFamily="34" charset="0"/>
                <a:ea typeface="宋体" panose="02010600030101010101" pitchFamily="2" charset="-122"/>
              </a:rPr>
              <a:t>个控制点，且从左至右尽量保持均匀。 此外，图幅最左边与最右边则尽量满足有点！！！ 最后选取情况如下：</a:t>
            </a:r>
            <a:br>
              <a:rPr lang="zh-CN" altLang="en-US" dirty="0">
                <a:solidFill>
                  <a:srgbClr val="000000"/>
                </a:solidFill>
                <a:latin typeface="Calibri" panose="020F0502020204030204" pitchFamily="34" charset="0"/>
                <a:ea typeface="宋体" panose="02010600030101010101" pitchFamily="2" charset="-122"/>
              </a:rPr>
            </a:br>
            <a:endParaRPr lang="zh-CN" altLang="en-US" dirty="0">
              <a:solidFill>
                <a:srgbClr val="000000"/>
              </a:solidFill>
              <a:latin typeface="Calibri" panose="020F0502020204030204" pitchFamily="34" charset="0"/>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987542" y="3416370"/>
            <a:ext cx="6520844" cy="2901547"/>
          </a:xfrm>
          <a:prstGeom prst="rect">
            <a:avLst/>
          </a:prstGeom>
        </p:spPr>
      </p:pic>
    </p:spTree>
    <p:extLst>
      <p:ext uri="{BB962C8B-B14F-4D97-AF65-F5344CB8AC3E}">
        <p14:creationId xmlns:p14="http://schemas.microsoft.com/office/powerpoint/2010/main" val="101069614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sp>
        <p:nvSpPr>
          <p:cNvPr id="6" name="Rectangle 13"/>
          <p:cNvSpPr>
            <a:spLocks noChangeArrowheads="1"/>
          </p:cNvSpPr>
          <p:nvPr/>
        </p:nvSpPr>
        <p:spPr bwMode="auto">
          <a:xfrm>
            <a:off x="2846436" y="4192761"/>
            <a:ext cx="3943437" cy="492443"/>
          </a:xfrm>
          <a:prstGeom prst="rect">
            <a:avLst/>
          </a:prstGeom>
          <a:noFill/>
          <a:ln w="9525">
            <a:noFill/>
            <a:miter lim="800000"/>
            <a:headEnd/>
            <a:tailEnd/>
          </a:ln>
        </p:spPr>
        <p:txBody>
          <a:bodyPr wrap="square">
            <a:spAutoFit/>
          </a:bodyPr>
          <a:lstStyle/>
          <a:p>
            <a:pPr>
              <a:defRPr/>
            </a:pPr>
            <a:r>
              <a:rPr lang="zh-CN" altLang="en-US" sz="2600" spc="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协同创新中心培育成效</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5"/>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几何定标的原理</a:t>
              </a:r>
              <a:endParaRPr lang="zh-CN" altLang="zh-CN"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几何定标的流程</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几何定标的方法</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7" name="Rectangle 13"/>
          <p:cNvSpPr>
            <a:spLocks noChangeArrowheads="1"/>
          </p:cNvSpPr>
          <p:nvPr/>
        </p:nvSpPr>
        <p:spPr bwMode="auto">
          <a:xfrm>
            <a:off x="2846436" y="5122941"/>
            <a:ext cx="3943437" cy="492443"/>
          </a:xfrm>
          <a:prstGeom prst="rect">
            <a:avLst/>
          </a:prstGeom>
          <a:noFill/>
          <a:ln w="9525">
            <a:noFill/>
            <a:miter lim="800000"/>
            <a:headEnd/>
            <a:tailEnd/>
          </a:ln>
        </p:spPr>
        <p:txBody>
          <a:bodyPr wrap="square">
            <a:spAutoFit/>
          </a:bodyPr>
          <a:lstStyle/>
          <a:p>
            <a:pPr>
              <a:defRPr/>
            </a:pPr>
            <a:r>
              <a:rPr lang="zh-CN" altLang="en-US" sz="2600" spc="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协同创新中心培育成效</a:t>
            </a:r>
          </a:p>
        </p:txBody>
      </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2" name="Rectangle 13"/>
          <p:cNvSpPr>
            <a:spLocks noChangeArrowheads="1"/>
          </p:cNvSpPr>
          <p:nvPr/>
        </p:nvSpPr>
        <p:spPr bwMode="auto">
          <a:xfrm>
            <a:off x="2846436" y="5672861"/>
            <a:ext cx="3943437" cy="492443"/>
          </a:xfrm>
          <a:prstGeom prst="rect">
            <a:avLst/>
          </a:prstGeom>
          <a:noFill/>
          <a:ln w="9525">
            <a:noFill/>
            <a:miter lim="800000"/>
            <a:headEnd/>
            <a:tailEnd/>
          </a:ln>
        </p:spPr>
        <p:txBody>
          <a:bodyPr wrap="square">
            <a:spAutoFit/>
          </a:bodyPr>
          <a:lstStyle/>
          <a:p>
            <a:pPr>
              <a:defRPr/>
            </a:pPr>
            <a:r>
              <a:rPr lang="zh-CN" altLang="en-US" sz="2600" spc="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协同创新中心培育成效</a:t>
            </a:r>
          </a:p>
        </p:txBody>
      </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66375736"/>
      </p:ext>
    </p:extLst>
  </p:cSld>
  <p:clrMapOvr>
    <a:masterClrMapping/>
  </p:clrMapOvr>
  <p:transition advTm="432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5" name="Text Box 4"/>
          <p:cNvSpPr txBox="1">
            <a:spLocks noChangeArrowheads="1"/>
          </p:cNvSpPr>
          <p:nvPr/>
        </p:nvSpPr>
        <p:spPr bwMode="auto">
          <a:xfrm>
            <a:off x="179512" y="908720"/>
            <a:ext cx="4283901" cy="458908"/>
          </a:xfrm>
          <a:prstGeom prst="rect">
            <a:avLst/>
          </a:prstGeom>
          <a:noFill/>
          <a:ln w="9525">
            <a:noFill/>
            <a:miter lim="800000"/>
            <a:headEnd/>
            <a:tailEnd/>
          </a:ln>
        </p:spPr>
        <p:txBody>
          <a:bodyPr wrap="square">
            <a:spAutoFit/>
          </a:bodyPr>
          <a:lstStyle/>
          <a:p>
            <a:pPr marL="285750" indent="-285750" algn="just" eaLnBrk="0" hangingPunct="0">
              <a:lnSpc>
                <a:spcPct val="150000"/>
              </a:lnSpc>
              <a:spcBef>
                <a:spcPts val="600"/>
              </a:spcBef>
              <a:spcAft>
                <a:spcPts val="600"/>
              </a:spcAft>
              <a:buFont typeface="Wingdings" panose="05000000000000000000" pitchFamily="2" charset="2"/>
              <a:buChar char="n"/>
            </a:pPr>
            <a:r>
              <a:rPr lang="zh-CN" altLang="en-US" b="1" dirty="0">
                <a:solidFill>
                  <a:srgbClr val="C00000"/>
                </a:solidFill>
                <a:latin typeface="微软雅黑" pitchFamily="34" charset="-122"/>
                <a:ea typeface="微软雅黑" pitchFamily="34" charset="-122"/>
              </a:rPr>
              <a:t>利用</a:t>
            </a:r>
            <a:r>
              <a:rPr lang="en-US" altLang="zh-CN" b="1" dirty="0">
                <a:solidFill>
                  <a:srgbClr val="C00000"/>
                </a:solidFill>
                <a:latin typeface="微软雅黑" pitchFamily="34" charset="-122"/>
                <a:ea typeface="微软雅黑" pitchFamily="34" charset="-122"/>
              </a:rPr>
              <a:t>Erdas</a:t>
            </a:r>
            <a:r>
              <a:rPr lang="zh-CN" altLang="en-US" b="1" dirty="0">
                <a:solidFill>
                  <a:srgbClr val="C00000"/>
                </a:solidFill>
                <a:latin typeface="微软雅黑" pitchFamily="34" charset="-122"/>
                <a:ea typeface="微软雅黑" pitchFamily="34" charset="-122"/>
              </a:rPr>
              <a:t>手动选取控制点</a:t>
            </a:r>
            <a:endParaRPr lang="en-US" altLang="zh-CN" b="1" dirty="0">
              <a:solidFill>
                <a:srgbClr val="C00000"/>
              </a:solidFill>
              <a:latin typeface="微软雅黑" pitchFamily="34" charset="-122"/>
              <a:ea typeface="微软雅黑" pitchFamily="34" charset="-122"/>
            </a:endParaRPr>
          </a:p>
        </p:txBody>
      </p:sp>
      <p:sp>
        <p:nvSpPr>
          <p:cNvPr id="2" name="矩形 1"/>
          <p:cNvSpPr/>
          <p:nvPr/>
        </p:nvSpPr>
        <p:spPr>
          <a:xfrm>
            <a:off x="539552" y="1628800"/>
            <a:ext cx="8136108" cy="923330"/>
          </a:xfrm>
          <a:prstGeom prst="rect">
            <a:avLst/>
          </a:prstGeom>
        </p:spPr>
        <p:txBody>
          <a:bodyPr wrap="square">
            <a:spAutoFit/>
          </a:bodyPr>
          <a:lstStyle/>
          <a:p>
            <a:br>
              <a:rPr lang="zh-CN" altLang="en-US" dirty="0"/>
            </a:br>
            <a:br>
              <a:rPr lang="en-US" altLang="zh-CN" dirty="0"/>
            </a:br>
            <a:endParaRPr lang="zh-CN" altLang="en-US" dirty="0"/>
          </a:p>
        </p:txBody>
      </p:sp>
      <p:sp>
        <p:nvSpPr>
          <p:cNvPr id="3" name="矩形 2"/>
          <p:cNvSpPr/>
          <p:nvPr/>
        </p:nvSpPr>
        <p:spPr>
          <a:xfrm>
            <a:off x="560672" y="1617773"/>
            <a:ext cx="8114988" cy="1754326"/>
          </a:xfrm>
          <a:prstGeom prst="rect">
            <a:avLst/>
          </a:prstGeom>
        </p:spPr>
        <p:txBody>
          <a:bodyPr wrap="square">
            <a:spAutoFit/>
          </a:bodyPr>
          <a:lstStyle/>
          <a:p>
            <a:r>
              <a:rPr lang="en-US" altLang="zh-CN" dirty="0">
                <a:solidFill>
                  <a:srgbClr val="000000"/>
                </a:solidFill>
                <a:latin typeface="Calibri" panose="020F0502020204030204" pitchFamily="34" charset="0"/>
                <a:ea typeface="宋体" panose="02010600030101010101" pitchFamily="2" charset="-122"/>
              </a:rPr>
              <a:t>8.</a:t>
            </a:r>
            <a:r>
              <a:rPr lang="zh-CN" altLang="en-US" dirty="0">
                <a:solidFill>
                  <a:srgbClr val="000000"/>
                </a:solidFill>
                <a:latin typeface="Calibri" panose="020F0502020204030204" pitchFamily="34" charset="0"/>
                <a:ea typeface="宋体" panose="02010600030101010101" pitchFamily="2" charset="-122"/>
              </a:rPr>
              <a:t>按照上述要求选取完点后， 点击“</a:t>
            </a:r>
            <a:r>
              <a:rPr lang="en-US" altLang="zh-CN" dirty="0">
                <a:solidFill>
                  <a:srgbClr val="000000"/>
                </a:solidFill>
                <a:latin typeface="Calibri" panose="020F0502020204030204" pitchFamily="34" charset="0"/>
                <a:ea typeface="宋体" panose="02010600030101010101" pitchFamily="2" charset="-122"/>
              </a:rPr>
              <a:t>GCP Tool”</a:t>
            </a:r>
            <a:r>
              <a:rPr lang="zh-CN" altLang="en-US" dirty="0">
                <a:solidFill>
                  <a:srgbClr val="000000"/>
                </a:solidFill>
                <a:latin typeface="Calibri" panose="020F0502020204030204" pitchFamily="34" charset="0"/>
                <a:ea typeface="宋体" panose="02010600030101010101" pitchFamily="2" charset="-122"/>
              </a:rPr>
              <a:t>窗体的 ， 则会计算所选取的点的残差、 </a:t>
            </a:r>
            <a:r>
              <a:rPr lang="en-US" altLang="zh-CN" dirty="0">
                <a:solidFill>
                  <a:srgbClr val="000000"/>
                </a:solidFill>
                <a:latin typeface="Calibri" panose="020F0502020204030204" pitchFamily="34" charset="0"/>
                <a:ea typeface="宋体" panose="02010600030101010101" pitchFamily="2" charset="-122"/>
              </a:rPr>
              <a:t>RMS</a:t>
            </a:r>
            <a:r>
              <a:rPr lang="zh-CN" altLang="en-US" dirty="0">
                <a:solidFill>
                  <a:srgbClr val="000000"/>
                </a:solidFill>
                <a:latin typeface="Calibri" panose="020F0502020204030204" pitchFamily="34" charset="0"/>
                <a:ea typeface="宋体" panose="02010600030101010101" pitchFamily="2" charset="-122"/>
              </a:rPr>
              <a:t>、权重等信息。 其中残差与 </a:t>
            </a:r>
            <a:r>
              <a:rPr lang="en-US" altLang="zh-CN" dirty="0">
                <a:solidFill>
                  <a:srgbClr val="000000"/>
                </a:solidFill>
                <a:latin typeface="Calibri" panose="020F0502020204030204" pitchFamily="34" charset="0"/>
                <a:ea typeface="宋体" panose="02010600030101010101" pitchFamily="2" charset="-122"/>
              </a:rPr>
              <a:t>RMS </a:t>
            </a:r>
            <a:r>
              <a:rPr lang="zh-CN" altLang="en-US" dirty="0">
                <a:solidFill>
                  <a:srgbClr val="000000"/>
                </a:solidFill>
                <a:latin typeface="Calibri" panose="020F0502020204030204" pitchFamily="34" charset="0"/>
                <a:ea typeface="宋体" panose="02010600030101010101" pitchFamily="2" charset="-122"/>
              </a:rPr>
              <a:t>精度要求在 </a:t>
            </a:r>
            <a:r>
              <a:rPr lang="en-US" altLang="zh-CN" dirty="0">
                <a:solidFill>
                  <a:srgbClr val="000000"/>
                </a:solidFill>
                <a:latin typeface="Calibri" panose="020F0502020204030204" pitchFamily="34" charset="0"/>
                <a:ea typeface="宋体" panose="02010600030101010101" pitchFamily="2" charset="-122"/>
              </a:rPr>
              <a:t>1 </a:t>
            </a:r>
            <a:r>
              <a:rPr lang="zh-CN" altLang="en-US" dirty="0">
                <a:solidFill>
                  <a:srgbClr val="000000"/>
                </a:solidFill>
                <a:latin typeface="Calibri" panose="020F0502020204030204" pitchFamily="34" charset="0"/>
                <a:ea typeface="宋体" panose="02010600030101010101" pitchFamily="2" charset="-122"/>
              </a:rPr>
              <a:t>以内！！！ 若不符合需不断调整相应点， 直到达标。需对这些点信息进行导出保存，主要包括三个： 影像点保存， 参考点保存， 影像点</a:t>
            </a:r>
            <a:r>
              <a:rPr lang="en-US" altLang="zh-CN" dirty="0">
                <a:solidFill>
                  <a:srgbClr val="000000"/>
                </a:solidFill>
                <a:latin typeface="Calibri" panose="020F0502020204030204" pitchFamily="34" charset="0"/>
                <a:ea typeface="宋体" panose="02010600030101010101" pitchFamily="2" charset="-122"/>
              </a:rPr>
              <a:t>/</a:t>
            </a:r>
            <a:r>
              <a:rPr lang="zh-CN" altLang="en-US" dirty="0">
                <a:solidFill>
                  <a:srgbClr val="000000"/>
                </a:solidFill>
                <a:latin typeface="Calibri" panose="020F0502020204030204" pitchFamily="34" charset="0"/>
                <a:ea typeface="宋体" panose="02010600030101010101" pitchFamily="2" charset="-122"/>
              </a:rPr>
              <a:t>参考点</a:t>
            </a:r>
            <a:r>
              <a:rPr lang="en-US" altLang="zh-CN" dirty="0">
                <a:solidFill>
                  <a:srgbClr val="000000"/>
                </a:solidFill>
                <a:latin typeface="Calibri" panose="020F0502020204030204" pitchFamily="34" charset="0"/>
                <a:ea typeface="宋体" panose="02010600030101010101" pitchFamily="2" charset="-122"/>
              </a:rPr>
              <a:t>/</a:t>
            </a:r>
            <a:r>
              <a:rPr lang="zh-CN" altLang="en-US" dirty="0">
                <a:solidFill>
                  <a:srgbClr val="000000"/>
                </a:solidFill>
                <a:latin typeface="Calibri" panose="020F0502020204030204" pitchFamily="34" charset="0"/>
                <a:ea typeface="宋体" panose="02010600030101010101" pitchFamily="2" charset="-122"/>
              </a:rPr>
              <a:t>残差等总体信息的保存。</a:t>
            </a:r>
            <a:br>
              <a:rPr lang="zh-CN" altLang="en-US" dirty="0"/>
            </a:br>
            <a:br>
              <a:rPr lang="zh-CN" altLang="en-US" dirty="0">
                <a:solidFill>
                  <a:srgbClr val="FF0000"/>
                </a:solidFill>
                <a:latin typeface="宋体" panose="02010600030101010101" pitchFamily="2" charset="-122"/>
                <a:ea typeface="宋体" panose="02010600030101010101" pitchFamily="2" charset="-122"/>
              </a:rPr>
            </a:br>
            <a:endParaRPr lang="zh-CN" altLang="en-US" dirty="0"/>
          </a:p>
        </p:txBody>
      </p:sp>
    </p:spTree>
    <p:extLst>
      <p:ext uri="{BB962C8B-B14F-4D97-AF65-F5344CB8AC3E}">
        <p14:creationId xmlns:p14="http://schemas.microsoft.com/office/powerpoint/2010/main" val="137131716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788024" y="-13159"/>
            <a:ext cx="4287176" cy="6858000"/>
          </a:xfrm>
          <a:prstGeom prst="rect">
            <a:avLst/>
          </a:prstGeom>
        </p:spPr>
      </p:pic>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6" name="Text Box 4"/>
          <p:cNvSpPr txBox="1">
            <a:spLocks noChangeArrowheads="1"/>
          </p:cNvSpPr>
          <p:nvPr/>
        </p:nvSpPr>
        <p:spPr bwMode="auto">
          <a:xfrm>
            <a:off x="58959" y="3447639"/>
            <a:ext cx="4283901"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       得到控制点后，进行定标解算。</a:t>
            </a:r>
            <a:endParaRPr lang="en-US" altLang="zh-CN" b="1" dirty="0">
              <a:solidFill>
                <a:srgbClr val="C00000"/>
              </a:solidFill>
              <a:latin typeface="微软雅黑" pitchFamily="34" charset="-122"/>
              <a:ea typeface="微软雅黑" pitchFamily="34" charset="-122"/>
            </a:endParaRPr>
          </a:p>
        </p:txBody>
      </p:sp>
      <p:sp>
        <p:nvSpPr>
          <p:cNvPr id="8" name="矩形 7"/>
          <p:cNvSpPr/>
          <p:nvPr/>
        </p:nvSpPr>
        <p:spPr bwMode="auto">
          <a:xfrm>
            <a:off x="5796136" y="3552672"/>
            <a:ext cx="3168352" cy="50405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122352374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4" name="Text Box 4"/>
          <p:cNvSpPr txBox="1">
            <a:spLocks noChangeArrowheads="1"/>
          </p:cNvSpPr>
          <p:nvPr/>
        </p:nvSpPr>
        <p:spPr bwMode="auto">
          <a:xfrm>
            <a:off x="179512" y="980728"/>
            <a:ext cx="871296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点击工具栏中的“解算”按钮    ，弹出的对话框如下图所示：</a:t>
            </a:r>
            <a:endParaRPr lang="en-US" altLang="zh-CN" b="1" dirty="0">
              <a:solidFill>
                <a:srgbClr val="C00000"/>
              </a:solidFill>
              <a:latin typeface="微软雅黑" pitchFamily="34" charset="-122"/>
              <a:ea typeface="微软雅黑" pitchFamily="34" charset="-122"/>
            </a:endParaRPr>
          </a:p>
        </p:txBody>
      </p:sp>
      <p:pic>
        <p:nvPicPr>
          <p:cNvPr id="5" name="图片 4"/>
          <p:cNvPicPr>
            <a:picLocks noChangeAspect="1"/>
          </p:cNvPicPr>
          <p:nvPr/>
        </p:nvPicPr>
        <p:blipFill>
          <a:blip r:embed="rId2"/>
          <a:stretch>
            <a:fillRect/>
          </a:stretch>
        </p:blipFill>
        <p:spPr>
          <a:xfrm>
            <a:off x="3293768" y="1153928"/>
            <a:ext cx="242000" cy="207429"/>
          </a:xfrm>
          <a:prstGeom prst="rect">
            <a:avLst/>
          </a:prstGeom>
        </p:spPr>
      </p:pic>
      <p:pic>
        <p:nvPicPr>
          <p:cNvPr id="7" name="图片 6"/>
          <p:cNvPicPr>
            <a:picLocks noChangeAspect="1"/>
          </p:cNvPicPr>
          <p:nvPr/>
        </p:nvPicPr>
        <p:blipFill>
          <a:blip r:embed="rId3"/>
          <a:stretch>
            <a:fillRect/>
          </a:stretch>
        </p:blipFill>
        <p:spPr>
          <a:xfrm>
            <a:off x="611560" y="1534557"/>
            <a:ext cx="4333333" cy="1980952"/>
          </a:xfrm>
          <a:prstGeom prst="rect">
            <a:avLst/>
          </a:prstGeom>
        </p:spPr>
      </p:pic>
      <p:sp>
        <p:nvSpPr>
          <p:cNvPr id="8" name="文本框 7"/>
          <p:cNvSpPr txBox="1"/>
          <p:nvPr/>
        </p:nvSpPr>
        <p:spPr>
          <a:xfrm>
            <a:off x="5076056" y="1844824"/>
            <a:ext cx="3816424" cy="923330"/>
          </a:xfrm>
          <a:prstGeom prst="rect">
            <a:avLst/>
          </a:prstGeom>
          <a:noFill/>
        </p:spPr>
        <p:txBody>
          <a:bodyPr wrap="square" rtlCol="0">
            <a:spAutoFit/>
          </a:bodyPr>
          <a:lstStyle/>
          <a:p>
            <a:r>
              <a:rPr lang="zh-CN" altLang="en-US" dirty="0"/>
              <a:t>其中，“误差剔除倍数”选项当控制点比较多的时候，可以选“</a:t>
            </a:r>
            <a:r>
              <a:rPr lang="en-US" altLang="zh-CN" dirty="0"/>
              <a:t>1</a:t>
            </a:r>
            <a:r>
              <a:rPr lang="zh-CN" altLang="en-US" dirty="0"/>
              <a:t>”，当点比较少的时候，选“</a:t>
            </a:r>
            <a:r>
              <a:rPr lang="en-US" altLang="zh-CN" dirty="0"/>
              <a:t>3</a:t>
            </a:r>
            <a:r>
              <a:rPr lang="zh-CN" altLang="en-US" dirty="0"/>
              <a:t>”。</a:t>
            </a:r>
          </a:p>
        </p:txBody>
      </p:sp>
      <p:sp>
        <p:nvSpPr>
          <p:cNvPr id="9" name="Text Box 4"/>
          <p:cNvSpPr txBox="1">
            <a:spLocks noChangeArrowheads="1"/>
          </p:cNvSpPr>
          <p:nvPr/>
        </p:nvSpPr>
        <p:spPr bwMode="auto">
          <a:xfrm>
            <a:off x="179512" y="3617858"/>
            <a:ext cx="8712968"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点击“确定”按钮后，即可开始定标解算。解算完成后，需要检查解算精度是否符合要求。</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01148761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788024" y="-13159"/>
            <a:ext cx="4287176" cy="6858000"/>
          </a:xfrm>
          <a:prstGeom prst="rect">
            <a:avLst/>
          </a:prstGeom>
        </p:spPr>
      </p:pic>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6" name="Text Box 4"/>
          <p:cNvSpPr txBox="1">
            <a:spLocks noChangeArrowheads="1"/>
          </p:cNvSpPr>
          <p:nvPr/>
        </p:nvSpPr>
        <p:spPr bwMode="auto">
          <a:xfrm>
            <a:off x="58959" y="3447639"/>
            <a:ext cx="4283901" cy="45890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       检查定标精度是否符合要求。</a:t>
            </a:r>
            <a:endParaRPr lang="en-US" altLang="zh-CN" b="1" dirty="0">
              <a:solidFill>
                <a:srgbClr val="C00000"/>
              </a:solidFill>
              <a:latin typeface="微软雅黑" pitchFamily="34" charset="-122"/>
              <a:ea typeface="微软雅黑" pitchFamily="34" charset="-122"/>
            </a:endParaRPr>
          </a:p>
        </p:txBody>
      </p:sp>
      <p:sp>
        <p:nvSpPr>
          <p:cNvPr id="8" name="矩形 7"/>
          <p:cNvSpPr/>
          <p:nvPr/>
        </p:nvSpPr>
        <p:spPr bwMode="auto">
          <a:xfrm>
            <a:off x="5796136" y="4096528"/>
            <a:ext cx="3168352" cy="72008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378238824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9" name="Text Box 4"/>
          <p:cNvSpPr txBox="1">
            <a:spLocks noChangeArrowheads="1"/>
          </p:cNvSpPr>
          <p:nvPr/>
        </p:nvSpPr>
        <p:spPr bwMode="auto">
          <a:xfrm>
            <a:off x="138960" y="5025950"/>
            <a:ext cx="8712968"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其中，“</a:t>
            </a:r>
            <a:r>
              <a:rPr lang="en-US" altLang="zh-CN" b="1" dirty="0">
                <a:solidFill>
                  <a:srgbClr val="C00000"/>
                </a:solidFill>
                <a:latin typeface="微软雅黑" pitchFamily="34" charset="-122"/>
                <a:ea typeface="微软雅黑" pitchFamily="34" charset="-122"/>
              </a:rPr>
              <a:t>InCalDistriGCPafter.txt”</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InCalResidualGCP.txt</a:t>
            </a:r>
            <a:r>
              <a:rPr lang="zh-CN" altLang="en-US" b="1" dirty="0">
                <a:solidFill>
                  <a:srgbClr val="C00000"/>
                </a:solidFill>
                <a:latin typeface="微软雅黑" pitchFamily="34" charset="-122"/>
                <a:ea typeface="微软雅黑" pitchFamily="34" charset="-122"/>
              </a:rPr>
              <a:t>”这两个文件反应的是内定标的解算情况，解算完后，需要检查一下每一片的这两个文件：</a:t>
            </a:r>
            <a:endParaRPr lang="en-US" altLang="zh-CN" b="1" dirty="0">
              <a:solidFill>
                <a:srgbClr val="C00000"/>
              </a:solidFill>
              <a:latin typeface="微软雅黑" pitchFamily="34" charset="-122"/>
              <a:ea typeface="微软雅黑" pitchFamily="34" charset="-122"/>
            </a:endParaRPr>
          </a:p>
        </p:txBody>
      </p:sp>
      <p:pic>
        <p:nvPicPr>
          <p:cNvPr id="6" name="图片 5"/>
          <p:cNvPicPr>
            <a:picLocks noChangeAspect="1"/>
          </p:cNvPicPr>
          <p:nvPr/>
        </p:nvPicPr>
        <p:blipFill>
          <a:blip r:embed="rId2"/>
          <a:stretch>
            <a:fillRect/>
          </a:stretch>
        </p:blipFill>
        <p:spPr>
          <a:xfrm>
            <a:off x="251520" y="1560975"/>
            <a:ext cx="1704762" cy="3400000"/>
          </a:xfrm>
          <a:prstGeom prst="rect">
            <a:avLst/>
          </a:prstGeom>
        </p:spPr>
      </p:pic>
      <p:cxnSp>
        <p:nvCxnSpPr>
          <p:cNvPr id="12" name="直接箭头连接符 11"/>
          <p:cNvCxnSpPr>
            <a:cxnSpLocks/>
          </p:cNvCxnSpPr>
          <p:nvPr/>
        </p:nvCxnSpPr>
        <p:spPr bwMode="auto">
          <a:xfrm flipV="1">
            <a:off x="1779344" y="2507079"/>
            <a:ext cx="488400" cy="167112"/>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a:xfrm>
            <a:off x="2210203" y="2322413"/>
            <a:ext cx="4570482" cy="369332"/>
          </a:xfrm>
          <a:prstGeom prst="rect">
            <a:avLst/>
          </a:prstGeom>
        </p:spPr>
        <p:txBody>
          <a:bodyPr wrap="none">
            <a:spAutoFit/>
          </a:bodyPr>
          <a:lstStyle/>
          <a:p>
            <a:r>
              <a:rPr lang="zh-CN" altLang="en-US" b="1" dirty="0">
                <a:solidFill>
                  <a:srgbClr val="C00000"/>
                </a:solidFill>
                <a:latin typeface="微软雅黑" pitchFamily="34" charset="-122"/>
                <a:ea typeface="微软雅黑" pitchFamily="34" charset="-122"/>
              </a:rPr>
              <a:t>外定标解算残差分布（只有主片文件夹有）</a:t>
            </a:r>
            <a:endParaRPr lang="zh-CN" altLang="en-US" dirty="0"/>
          </a:p>
        </p:txBody>
      </p:sp>
      <p:cxnSp>
        <p:nvCxnSpPr>
          <p:cNvPr id="15" name="直接箭头连接符 14"/>
          <p:cNvCxnSpPr>
            <a:cxnSpLocks/>
          </p:cNvCxnSpPr>
          <p:nvPr/>
        </p:nvCxnSpPr>
        <p:spPr bwMode="auto">
          <a:xfrm>
            <a:off x="1867813" y="2866837"/>
            <a:ext cx="61595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19"/>
          <p:cNvSpPr/>
          <p:nvPr/>
        </p:nvSpPr>
        <p:spPr>
          <a:xfrm>
            <a:off x="2485201" y="2703746"/>
            <a:ext cx="4570482" cy="369332"/>
          </a:xfrm>
          <a:prstGeom prst="rect">
            <a:avLst/>
          </a:prstGeom>
        </p:spPr>
        <p:txBody>
          <a:bodyPr wrap="none">
            <a:spAutoFit/>
          </a:bodyPr>
          <a:lstStyle/>
          <a:p>
            <a:r>
              <a:rPr lang="zh-CN" altLang="en-US" b="1" dirty="0">
                <a:solidFill>
                  <a:srgbClr val="C00000"/>
                </a:solidFill>
                <a:latin typeface="微软雅黑" pitchFamily="34" charset="-122"/>
                <a:ea typeface="微软雅黑" pitchFamily="34" charset="-122"/>
              </a:rPr>
              <a:t>外定标解算残差结果（只有主片文件夹有）</a:t>
            </a:r>
            <a:endParaRPr lang="zh-CN" altLang="en-US" dirty="0"/>
          </a:p>
        </p:txBody>
      </p:sp>
      <p:cxnSp>
        <p:nvCxnSpPr>
          <p:cNvPr id="22" name="直接箭头连接符 21"/>
          <p:cNvCxnSpPr>
            <a:cxnSpLocks/>
          </p:cNvCxnSpPr>
          <p:nvPr/>
        </p:nvCxnSpPr>
        <p:spPr bwMode="auto">
          <a:xfrm>
            <a:off x="1434332" y="3467927"/>
            <a:ext cx="61595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矩形 22"/>
          <p:cNvSpPr/>
          <p:nvPr/>
        </p:nvSpPr>
        <p:spPr>
          <a:xfrm>
            <a:off x="2051720" y="3304836"/>
            <a:ext cx="3193503" cy="369332"/>
          </a:xfrm>
          <a:prstGeom prst="rect">
            <a:avLst/>
          </a:prstGeom>
        </p:spPr>
        <p:txBody>
          <a:bodyPr wrap="none">
            <a:spAutoFit/>
          </a:bodyPr>
          <a:lstStyle/>
          <a:p>
            <a:r>
              <a:rPr lang="zh-CN" altLang="en-US" b="1" dirty="0">
                <a:solidFill>
                  <a:srgbClr val="C00000"/>
                </a:solidFill>
                <a:latin typeface="微软雅黑" pitchFamily="34" charset="-122"/>
                <a:ea typeface="微软雅黑" pitchFamily="34" charset="-122"/>
              </a:rPr>
              <a:t>最终解算完得到当前片的</a:t>
            </a:r>
            <a:r>
              <a:rPr lang="en-US" altLang="zh-CN" b="1" dirty="0">
                <a:solidFill>
                  <a:srgbClr val="C00000"/>
                </a:solidFill>
                <a:latin typeface="微软雅黑" pitchFamily="34" charset="-122"/>
                <a:ea typeface="微软雅黑" pitchFamily="34" charset="-122"/>
              </a:rPr>
              <a:t>RPC</a:t>
            </a:r>
            <a:endParaRPr lang="zh-CN" altLang="en-US" dirty="0"/>
          </a:p>
        </p:txBody>
      </p:sp>
      <p:cxnSp>
        <p:nvCxnSpPr>
          <p:cNvPr id="24" name="直接箭头连接符 23"/>
          <p:cNvCxnSpPr>
            <a:cxnSpLocks/>
          </p:cNvCxnSpPr>
          <p:nvPr/>
        </p:nvCxnSpPr>
        <p:spPr bwMode="auto">
          <a:xfrm>
            <a:off x="1763688" y="3871195"/>
            <a:ext cx="61595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矩形 24"/>
          <p:cNvSpPr/>
          <p:nvPr/>
        </p:nvSpPr>
        <p:spPr>
          <a:xfrm>
            <a:off x="2381076" y="3708104"/>
            <a:ext cx="2262158" cy="369332"/>
          </a:xfrm>
          <a:prstGeom prst="rect">
            <a:avLst/>
          </a:prstGeom>
        </p:spPr>
        <p:txBody>
          <a:bodyPr wrap="none">
            <a:spAutoFit/>
          </a:bodyPr>
          <a:lstStyle/>
          <a:p>
            <a:r>
              <a:rPr lang="zh-CN" altLang="en-US" b="1" dirty="0">
                <a:solidFill>
                  <a:srgbClr val="C00000"/>
                </a:solidFill>
                <a:latin typeface="微软雅黑" pitchFamily="34" charset="-122"/>
                <a:ea typeface="微软雅黑" pitchFamily="34" charset="-122"/>
              </a:rPr>
              <a:t>内定标解算残差分布</a:t>
            </a:r>
            <a:endParaRPr lang="zh-CN" altLang="en-US" dirty="0"/>
          </a:p>
        </p:txBody>
      </p:sp>
      <p:cxnSp>
        <p:nvCxnSpPr>
          <p:cNvPr id="26" name="直接箭头连接符 25"/>
          <p:cNvCxnSpPr>
            <a:cxnSpLocks/>
          </p:cNvCxnSpPr>
          <p:nvPr/>
        </p:nvCxnSpPr>
        <p:spPr bwMode="auto">
          <a:xfrm>
            <a:off x="1691680" y="4268095"/>
            <a:ext cx="61595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矩形 27"/>
          <p:cNvSpPr/>
          <p:nvPr/>
        </p:nvSpPr>
        <p:spPr>
          <a:xfrm>
            <a:off x="2357240" y="4105059"/>
            <a:ext cx="2262158" cy="369332"/>
          </a:xfrm>
          <a:prstGeom prst="rect">
            <a:avLst/>
          </a:prstGeom>
        </p:spPr>
        <p:txBody>
          <a:bodyPr wrap="none">
            <a:spAutoFit/>
          </a:bodyPr>
          <a:lstStyle/>
          <a:p>
            <a:r>
              <a:rPr lang="zh-CN" altLang="en-US" b="1" dirty="0">
                <a:solidFill>
                  <a:srgbClr val="C00000"/>
                </a:solidFill>
                <a:latin typeface="微软雅黑" pitchFamily="34" charset="-122"/>
                <a:ea typeface="微软雅黑" pitchFamily="34" charset="-122"/>
              </a:rPr>
              <a:t>内定标解算残差结果</a:t>
            </a:r>
            <a:endParaRPr lang="zh-CN" altLang="en-US" dirty="0"/>
          </a:p>
        </p:txBody>
      </p:sp>
      <p:sp>
        <p:nvSpPr>
          <p:cNvPr id="29" name="矩形 28"/>
          <p:cNvSpPr/>
          <p:nvPr/>
        </p:nvSpPr>
        <p:spPr>
          <a:xfrm>
            <a:off x="93108" y="1081821"/>
            <a:ext cx="8557050" cy="369332"/>
          </a:xfrm>
          <a:prstGeom prst="rect">
            <a:avLst/>
          </a:prstGeom>
        </p:spPr>
        <p:txBody>
          <a:bodyPr wrap="square">
            <a:spAutoFit/>
          </a:bodyPr>
          <a:lstStyle/>
          <a:p>
            <a:r>
              <a:rPr lang="zh-CN" altLang="en-US" b="1" dirty="0">
                <a:solidFill>
                  <a:srgbClr val="C00000"/>
                </a:solidFill>
                <a:latin typeface="微软雅黑" pitchFamily="34" charset="-122"/>
                <a:ea typeface="微软雅黑" pitchFamily="34" charset="-122"/>
              </a:rPr>
              <a:t>解算完成后，“</a:t>
            </a:r>
            <a:r>
              <a:rPr lang="en-US" altLang="zh-CN" b="1" dirty="0">
                <a:solidFill>
                  <a:srgbClr val="C00000"/>
                </a:solidFill>
                <a:latin typeface="微软雅黑" pitchFamily="34" charset="-122"/>
                <a:ea typeface="微软雅黑" pitchFamily="34" charset="-122"/>
              </a:rPr>
              <a:t>work</a:t>
            </a:r>
            <a:r>
              <a:rPr lang="zh-CN" altLang="en-US" b="1" dirty="0">
                <a:solidFill>
                  <a:srgbClr val="C00000"/>
                </a:solidFill>
                <a:latin typeface="微软雅黑" pitchFamily="34" charset="-122"/>
                <a:ea typeface="微软雅黑" pitchFamily="34" charset="-122"/>
              </a:rPr>
              <a:t>”文件夹下对应的分片文件夹中的内容如下：</a:t>
            </a:r>
            <a:endParaRPr lang="zh-CN" altLang="en-US" dirty="0"/>
          </a:p>
        </p:txBody>
      </p:sp>
    </p:spTree>
    <p:extLst>
      <p:ext uri="{BB962C8B-B14F-4D97-AF65-F5344CB8AC3E}">
        <p14:creationId xmlns:p14="http://schemas.microsoft.com/office/powerpoint/2010/main" val="347472182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9" name="Text Box 4"/>
          <p:cNvSpPr txBox="1">
            <a:spLocks noChangeArrowheads="1"/>
          </p:cNvSpPr>
          <p:nvPr/>
        </p:nvSpPr>
        <p:spPr bwMode="auto">
          <a:xfrm>
            <a:off x="5292080" y="1935671"/>
            <a:ext cx="3744416" cy="1908215"/>
          </a:xfrm>
          <a:prstGeom prst="rect">
            <a:avLst/>
          </a:prstGeom>
          <a:noFill/>
          <a:ln w="9525">
            <a:noFill/>
            <a:miter lim="800000"/>
            <a:headEnd/>
            <a:tailEnd/>
          </a:ln>
        </p:spPr>
        <p:txBody>
          <a:bodyPr wrap="square">
            <a:spAutoFit/>
          </a:bodyPr>
          <a:lstStyle/>
          <a:p>
            <a:pPr marL="342900"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一般需要每一片的边缘都有点覆盖；</a:t>
            </a:r>
            <a:endParaRPr lang="en-US" altLang="zh-CN" b="1" dirty="0">
              <a:solidFill>
                <a:srgbClr val="C00000"/>
              </a:solidFill>
              <a:latin typeface="微软雅黑" pitchFamily="34" charset="-122"/>
              <a:ea typeface="微软雅黑" pitchFamily="34" charset="-122"/>
            </a:endParaRPr>
          </a:p>
          <a:p>
            <a:pPr marL="342900" indent="-342900" algn="just" eaLnBrk="0" hangingPunct="0">
              <a:lnSpc>
                <a:spcPct val="150000"/>
              </a:lnSpc>
              <a:spcBef>
                <a:spcPts val="600"/>
              </a:spcBef>
              <a:spcAft>
                <a:spcPts val="600"/>
              </a:spcAft>
              <a:buAutoNum type="arabicPeriod"/>
            </a:pPr>
            <a:r>
              <a:rPr lang="en-US" altLang="zh-CN" b="1" dirty="0">
                <a:solidFill>
                  <a:srgbClr val="C00000"/>
                </a:solidFill>
                <a:latin typeface="微软雅黑" pitchFamily="34" charset="-122"/>
                <a:ea typeface="微软雅黑" pitchFamily="34" charset="-122"/>
              </a:rPr>
              <a:t>X </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Y</a:t>
            </a:r>
            <a:r>
              <a:rPr lang="zh-CN" altLang="en-US" b="1" dirty="0">
                <a:solidFill>
                  <a:srgbClr val="C00000"/>
                </a:solidFill>
                <a:latin typeface="微软雅黑" pitchFamily="34" charset="-122"/>
                <a:ea typeface="微软雅黑" pitchFamily="34" charset="-122"/>
              </a:rPr>
              <a:t>方向的残差要在</a:t>
            </a:r>
            <a:r>
              <a:rPr lang="en-US" altLang="zh-CN" b="1" dirty="0">
                <a:solidFill>
                  <a:srgbClr val="C00000"/>
                </a:solidFill>
                <a:latin typeface="微软雅黑" pitchFamily="34" charset="-122"/>
                <a:ea typeface="微软雅黑" pitchFamily="34" charset="-122"/>
              </a:rPr>
              <a:t>0.3</a:t>
            </a:r>
            <a:r>
              <a:rPr lang="zh-CN" altLang="en-US" b="1" dirty="0">
                <a:solidFill>
                  <a:srgbClr val="C00000"/>
                </a:solidFill>
                <a:latin typeface="微软雅黑" pitchFamily="34" charset="-122"/>
                <a:ea typeface="微软雅黑" pitchFamily="34" charset="-122"/>
              </a:rPr>
              <a:t>以内（包括</a:t>
            </a:r>
            <a:r>
              <a:rPr lang="en-US" altLang="zh-CN" b="1" dirty="0">
                <a:solidFill>
                  <a:srgbClr val="C00000"/>
                </a:solidFill>
                <a:latin typeface="微软雅黑" pitchFamily="34" charset="-122"/>
                <a:ea typeface="微软雅黑" pitchFamily="34" charset="-122"/>
              </a:rPr>
              <a:t>0.3</a:t>
            </a:r>
            <a:r>
              <a:rPr lang="zh-CN" altLang="en-US" b="1" dirty="0">
                <a:solidFill>
                  <a:srgbClr val="C00000"/>
                </a:solidFill>
                <a:latin typeface="微软雅黑" pitchFamily="34" charset="-122"/>
                <a:ea typeface="微软雅黑" pitchFamily="34" charset="-122"/>
              </a:rPr>
              <a:t>）；</a:t>
            </a:r>
            <a:endParaRPr lang="en-US" altLang="zh-CN" b="1" dirty="0">
              <a:solidFill>
                <a:srgbClr val="C00000"/>
              </a:solidFill>
              <a:latin typeface="微软雅黑" pitchFamily="34" charset="-122"/>
              <a:ea typeface="微软雅黑" pitchFamily="34" charset="-122"/>
            </a:endParaRPr>
          </a:p>
        </p:txBody>
      </p:sp>
      <p:sp>
        <p:nvSpPr>
          <p:cNvPr id="2" name="矩形 1"/>
          <p:cNvSpPr/>
          <p:nvPr/>
        </p:nvSpPr>
        <p:spPr>
          <a:xfrm>
            <a:off x="138960" y="1058543"/>
            <a:ext cx="2809744" cy="369332"/>
          </a:xfrm>
          <a:prstGeom prst="rect">
            <a:avLst/>
          </a:prstGeom>
        </p:spPr>
        <p:txBody>
          <a:bodyPr wrap="none">
            <a:spAutoFit/>
          </a:bodyPr>
          <a:lstStyle/>
          <a:p>
            <a:r>
              <a:rPr lang="en-US" altLang="zh-CN" b="1" dirty="0">
                <a:solidFill>
                  <a:srgbClr val="C00000"/>
                </a:solidFill>
                <a:latin typeface="微软雅黑" pitchFamily="34" charset="-122"/>
                <a:ea typeface="微软雅黑" pitchFamily="34" charset="-122"/>
              </a:rPr>
              <a:t>InCalDistriGCPafter.txt</a:t>
            </a:r>
            <a:endParaRPr lang="zh-CN" altLang="en-US" dirty="0"/>
          </a:p>
        </p:txBody>
      </p:sp>
      <p:pic>
        <p:nvPicPr>
          <p:cNvPr id="4" name="图片 3"/>
          <p:cNvPicPr>
            <a:picLocks noChangeAspect="1"/>
          </p:cNvPicPr>
          <p:nvPr/>
        </p:nvPicPr>
        <p:blipFill>
          <a:blip r:embed="rId2"/>
          <a:stretch>
            <a:fillRect/>
          </a:stretch>
        </p:blipFill>
        <p:spPr>
          <a:xfrm>
            <a:off x="0" y="1427875"/>
            <a:ext cx="4828571" cy="2923809"/>
          </a:xfrm>
          <a:prstGeom prst="rect">
            <a:avLst/>
          </a:prstGeom>
        </p:spPr>
      </p:pic>
      <p:cxnSp>
        <p:nvCxnSpPr>
          <p:cNvPr id="17" name="直接箭头连接符 16"/>
          <p:cNvCxnSpPr>
            <a:cxnSpLocks/>
            <a:endCxn id="18" idx="0"/>
          </p:cNvCxnSpPr>
          <p:nvPr/>
        </p:nvCxnSpPr>
        <p:spPr bwMode="auto">
          <a:xfrm flipH="1">
            <a:off x="556771" y="4221088"/>
            <a:ext cx="270814" cy="30597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p:cNvSpPr/>
          <p:nvPr/>
        </p:nvSpPr>
        <p:spPr>
          <a:xfrm>
            <a:off x="2773" y="4527058"/>
            <a:ext cx="1107996" cy="369332"/>
          </a:xfrm>
          <a:prstGeom prst="rect">
            <a:avLst/>
          </a:prstGeom>
        </p:spPr>
        <p:txBody>
          <a:bodyPr wrap="none">
            <a:spAutoFit/>
          </a:bodyPr>
          <a:lstStyle/>
          <a:p>
            <a:r>
              <a:rPr lang="zh-CN" altLang="en-US" dirty="0"/>
              <a:t>图像列数</a:t>
            </a:r>
          </a:p>
        </p:txBody>
      </p:sp>
      <p:cxnSp>
        <p:nvCxnSpPr>
          <p:cNvPr id="21" name="直接箭头连接符 20"/>
          <p:cNvCxnSpPr>
            <a:cxnSpLocks/>
          </p:cNvCxnSpPr>
          <p:nvPr/>
        </p:nvCxnSpPr>
        <p:spPr bwMode="auto">
          <a:xfrm flipH="1">
            <a:off x="2051720" y="4133401"/>
            <a:ext cx="270814" cy="30597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p:cNvSpPr/>
          <p:nvPr/>
        </p:nvSpPr>
        <p:spPr>
          <a:xfrm>
            <a:off x="1170461" y="4397850"/>
            <a:ext cx="1595151" cy="646331"/>
          </a:xfrm>
          <a:prstGeom prst="rect">
            <a:avLst/>
          </a:prstGeom>
        </p:spPr>
        <p:txBody>
          <a:bodyPr wrap="square">
            <a:spAutoFit/>
          </a:bodyPr>
          <a:lstStyle/>
          <a:p>
            <a:r>
              <a:rPr lang="zh-CN" altLang="en-US" dirty="0"/>
              <a:t>在这个范围内的点的个数</a:t>
            </a:r>
          </a:p>
        </p:txBody>
      </p:sp>
      <p:cxnSp>
        <p:nvCxnSpPr>
          <p:cNvPr id="29" name="直接箭头连接符 28"/>
          <p:cNvCxnSpPr>
            <a:cxnSpLocks/>
          </p:cNvCxnSpPr>
          <p:nvPr/>
        </p:nvCxnSpPr>
        <p:spPr bwMode="auto">
          <a:xfrm>
            <a:off x="3261789" y="4198699"/>
            <a:ext cx="0" cy="240672"/>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矩形 29"/>
          <p:cNvSpPr/>
          <p:nvPr/>
        </p:nvSpPr>
        <p:spPr>
          <a:xfrm>
            <a:off x="2699792" y="4397850"/>
            <a:ext cx="1595151" cy="369332"/>
          </a:xfrm>
          <a:prstGeom prst="rect">
            <a:avLst/>
          </a:prstGeom>
        </p:spPr>
        <p:txBody>
          <a:bodyPr wrap="square">
            <a:spAutoFit/>
          </a:bodyPr>
          <a:lstStyle/>
          <a:p>
            <a:r>
              <a:rPr lang="en-US" altLang="zh-CN" dirty="0"/>
              <a:t>X</a:t>
            </a:r>
            <a:r>
              <a:rPr lang="zh-CN" altLang="en-US" dirty="0"/>
              <a:t>方向的残差</a:t>
            </a:r>
          </a:p>
        </p:txBody>
      </p:sp>
      <p:cxnSp>
        <p:nvCxnSpPr>
          <p:cNvPr id="31" name="直接箭头连接符 30"/>
          <p:cNvCxnSpPr>
            <a:cxnSpLocks/>
          </p:cNvCxnSpPr>
          <p:nvPr/>
        </p:nvCxnSpPr>
        <p:spPr bwMode="auto">
          <a:xfrm>
            <a:off x="4294943" y="4198699"/>
            <a:ext cx="205049" cy="19915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矩形 31"/>
          <p:cNvSpPr/>
          <p:nvPr/>
        </p:nvSpPr>
        <p:spPr>
          <a:xfrm>
            <a:off x="4201045" y="4407849"/>
            <a:ext cx="1307059" cy="369332"/>
          </a:xfrm>
          <a:prstGeom prst="rect">
            <a:avLst/>
          </a:prstGeom>
        </p:spPr>
        <p:txBody>
          <a:bodyPr wrap="square">
            <a:spAutoFit/>
          </a:bodyPr>
          <a:lstStyle/>
          <a:p>
            <a:r>
              <a:rPr lang="en-US" altLang="zh-CN" dirty="0"/>
              <a:t>Y</a:t>
            </a:r>
            <a:r>
              <a:rPr lang="zh-CN" altLang="en-US" dirty="0"/>
              <a:t>方向残差</a:t>
            </a:r>
          </a:p>
        </p:txBody>
      </p:sp>
    </p:spTree>
    <p:extLst>
      <p:ext uri="{BB962C8B-B14F-4D97-AF65-F5344CB8AC3E}">
        <p14:creationId xmlns:p14="http://schemas.microsoft.com/office/powerpoint/2010/main" val="50208323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9" name="Text Box 4"/>
          <p:cNvSpPr txBox="1">
            <a:spLocks noChangeArrowheads="1"/>
          </p:cNvSpPr>
          <p:nvPr/>
        </p:nvSpPr>
        <p:spPr bwMode="auto">
          <a:xfrm>
            <a:off x="4716016" y="1243209"/>
            <a:ext cx="3959644" cy="3308598"/>
          </a:xfrm>
          <a:prstGeom prst="rect">
            <a:avLst/>
          </a:prstGeom>
          <a:noFill/>
          <a:ln w="9525">
            <a:noFill/>
            <a:miter lim="800000"/>
            <a:headEnd/>
            <a:tailEnd/>
          </a:ln>
        </p:spPr>
        <p:txBody>
          <a:bodyPr wrap="square">
            <a:spAutoFit/>
          </a:bodyPr>
          <a:lstStyle/>
          <a:p>
            <a:pPr marL="342900"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整体的参数在这个文件的最下面；</a:t>
            </a:r>
            <a:endParaRPr lang="en-US" altLang="zh-CN" b="1" dirty="0">
              <a:solidFill>
                <a:srgbClr val="C00000"/>
              </a:solidFill>
              <a:latin typeface="微软雅黑" pitchFamily="34" charset="-122"/>
              <a:ea typeface="微软雅黑" pitchFamily="34" charset="-122"/>
            </a:endParaRPr>
          </a:p>
          <a:p>
            <a:pPr marL="342900"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a:t>
            </a:r>
            <a:r>
              <a:rPr lang="en-US" altLang="zh-CN" b="1" dirty="0" err="1">
                <a:solidFill>
                  <a:srgbClr val="C00000"/>
                </a:solidFill>
                <a:latin typeface="微软雅黑" pitchFamily="34" charset="-122"/>
                <a:ea typeface="微软雅黑" pitchFamily="34" charset="-122"/>
              </a:rPr>
              <a:t>evavx</a:t>
            </a:r>
            <a:r>
              <a:rPr lang="zh-CN" altLang="en-US" b="1" dirty="0">
                <a:solidFill>
                  <a:srgbClr val="C00000"/>
                </a:solidFill>
                <a:latin typeface="微软雅黑" pitchFamily="34" charset="-122"/>
                <a:ea typeface="微软雅黑" pitchFamily="34" charset="-122"/>
              </a:rPr>
              <a:t>”和“</a:t>
            </a:r>
            <a:r>
              <a:rPr lang="en-US" altLang="zh-CN" b="1" dirty="0" err="1">
                <a:solidFill>
                  <a:srgbClr val="C00000"/>
                </a:solidFill>
                <a:latin typeface="微软雅黑" pitchFamily="34" charset="-122"/>
                <a:ea typeface="微软雅黑" pitchFamily="34" charset="-122"/>
              </a:rPr>
              <a:t>evavy</a:t>
            </a:r>
            <a:r>
              <a:rPr lang="zh-CN" altLang="en-US" b="1" dirty="0">
                <a:solidFill>
                  <a:srgbClr val="C00000"/>
                </a:solidFill>
                <a:latin typeface="微软雅黑" pitchFamily="34" charset="-122"/>
                <a:ea typeface="微软雅黑" pitchFamily="34" charset="-122"/>
              </a:rPr>
              <a:t>”分别是</a:t>
            </a:r>
            <a:r>
              <a:rPr lang="en-US" altLang="zh-CN" b="1" dirty="0">
                <a:solidFill>
                  <a:srgbClr val="C00000"/>
                </a:solidFill>
                <a:latin typeface="微软雅黑" pitchFamily="34" charset="-122"/>
                <a:ea typeface="微软雅黑" pitchFamily="34" charset="-122"/>
              </a:rPr>
              <a:t>x</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y</a:t>
            </a:r>
            <a:r>
              <a:rPr lang="zh-CN" altLang="en-US" b="1" dirty="0">
                <a:solidFill>
                  <a:srgbClr val="C00000"/>
                </a:solidFill>
                <a:latin typeface="微软雅黑" pitchFamily="34" charset="-122"/>
                <a:ea typeface="微软雅黑" pitchFamily="34" charset="-122"/>
              </a:rPr>
              <a:t>方向的残差的均值，解算结果必须为</a:t>
            </a:r>
            <a:r>
              <a:rPr lang="en-US" altLang="zh-CN" b="1" dirty="0">
                <a:solidFill>
                  <a:srgbClr val="C00000"/>
                </a:solidFill>
                <a:latin typeface="微软雅黑" pitchFamily="34" charset="-122"/>
                <a:ea typeface="微软雅黑" pitchFamily="34" charset="-122"/>
              </a:rPr>
              <a:t>0</a:t>
            </a:r>
            <a:r>
              <a:rPr lang="zh-CN" altLang="en-US" b="1" dirty="0">
                <a:solidFill>
                  <a:srgbClr val="C00000"/>
                </a:solidFill>
                <a:latin typeface="微软雅黑" pitchFamily="34" charset="-122"/>
                <a:ea typeface="微软雅黑" pitchFamily="34" charset="-122"/>
              </a:rPr>
              <a:t>；</a:t>
            </a:r>
            <a:endParaRPr lang="en-US" altLang="zh-CN" b="1" dirty="0">
              <a:solidFill>
                <a:srgbClr val="C00000"/>
              </a:solidFill>
              <a:latin typeface="微软雅黑" pitchFamily="34" charset="-122"/>
              <a:ea typeface="微软雅黑" pitchFamily="34" charset="-122"/>
            </a:endParaRPr>
          </a:p>
          <a:p>
            <a:pPr marL="342900"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a:t>
            </a:r>
            <a:r>
              <a:rPr lang="en-US" altLang="zh-CN" b="1" dirty="0" err="1">
                <a:solidFill>
                  <a:srgbClr val="C00000"/>
                </a:solidFill>
                <a:latin typeface="微软雅黑" pitchFamily="34" charset="-122"/>
                <a:ea typeface="微软雅黑" pitchFamily="34" charset="-122"/>
              </a:rPr>
              <a:t>REMEvx</a:t>
            </a:r>
            <a:r>
              <a:rPr lang="zh-CN" altLang="en-US" b="1" dirty="0">
                <a:solidFill>
                  <a:srgbClr val="C00000"/>
                </a:solidFill>
                <a:latin typeface="微软雅黑" pitchFamily="34" charset="-122"/>
                <a:ea typeface="微软雅黑" pitchFamily="34" charset="-122"/>
              </a:rPr>
              <a:t>”和“</a:t>
            </a:r>
            <a:r>
              <a:rPr lang="en-US" altLang="zh-CN" b="1" dirty="0" err="1">
                <a:solidFill>
                  <a:srgbClr val="C00000"/>
                </a:solidFill>
                <a:latin typeface="微软雅黑" pitchFamily="34" charset="-122"/>
                <a:ea typeface="微软雅黑" pitchFamily="34" charset="-122"/>
              </a:rPr>
              <a:t>REMEvy</a:t>
            </a:r>
            <a:r>
              <a:rPr lang="zh-CN" altLang="en-US" b="1" dirty="0">
                <a:solidFill>
                  <a:srgbClr val="C00000"/>
                </a:solidFill>
                <a:latin typeface="微软雅黑" pitchFamily="34" charset="-122"/>
                <a:ea typeface="微软雅黑" pitchFamily="34" charset="-122"/>
              </a:rPr>
              <a:t>”分布是</a:t>
            </a:r>
            <a:r>
              <a:rPr lang="en-US" altLang="zh-CN" b="1" dirty="0">
                <a:solidFill>
                  <a:srgbClr val="C00000"/>
                </a:solidFill>
                <a:latin typeface="微软雅黑" pitchFamily="34" charset="-122"/>
                <a:ea typeface="微软雅黑" pitchFamily="34" charset="-122"/>
              </a:rPr>
              <a:t>x</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y</a:t>
            </a:r>
            <a:r>
              <a:rPr lang="zh-CN" altLang="en-US" b="1" dirty="0">
                <a:solidFill>
                  <a:srgbClr val="C00000"/>
                </a:solidFill>
                <a:latin typeface="微软雅黑" pitchFamily="34" charset="-122"/>
                <a:ea typeface="微软雅黑" pitchFamily="34" charset="-122"/>
              </a:rPr>
              <a:t>方向的残差的中误差，解算结果要在</a:t>
            </a:r>
            <a:r>
              <a:rPr lang="en-US" altLang="zh-CN" b="1" dirty="0">
                <a:solidFill>
                  <a:srgbClr val="C00000"/>
                </a:solidFill>
                <a:latin typeface="微软雅黑" pitchFamily="34" charset="-122"/>
                <a:ea typeface="微软雅黑" pitchFamily="34" charset="-122"/>
              </a:rPr>
              <a:t>0.3</a:t>
            </a:r>
            <a:r>
              <a:rPr lang="zh-CN" altLang="en-US" b="1" dirty="0">
                <a:solidFill>
                  <a:srgbClr val="C00000"/>
                </a:solidFill>
                <a:latin typeface="微软雅黑" pitchFamily="34" charset="-122"/>
                <a:ea typeface="微软雅黑" pitchFamily="34" charset="-122"/>
              </a:rPr>
              <a:t>以内。</a:t>
            </a:r>
            <a:endParaRPr lang="en-US" altLang="zh-CN" b="1" dirty="0">
              <a:solidFill>
                <a:srgbClr val="C00000"/>
              </a:solidFill>
              <a:latin typeface="微软雅黑" pitchFamily="34" charset="-122"/>
              <a:ea typeface="微软雅黑" pitchFamily="34" charset="-122"/>
            </a:endParaRPr>
          </a:p>
        </p:txBody>
      </p:sp>
      <p:sp>
        <p:nvSpPr>
          <p:cNvPr id="2" name="矩形 1"/>
          <p:cNvSpPr/>
          <p:nvPr/>
        </p:nvSpPr>
        <p:spPr>
          <a:xfrm>
            <a:off x="138960" y="1058543"/>
            <a:ext cx="2588786" cy="369332"/>
          </a:xfrm>
          <a:prstGeom prst="rect">
            <a:avLst/>
          </a:prstGeom>
        </p:spPr>
        <p:txBody>
          <a:bodyPr wrap="none">
            <a:spAutoFit/>
          </a:bodyPr>
          <a:lstStyle/>
          <a:p>
            <a:r>
              <a:rPr lang="en-US" altLang="zh-CN" b="1" dirty="0">
                <a:solidFill>
                  <a:srgbClr val="C00000"/>
                </a:solidFill>
                <a:latin typeface="微软雅黑" pitchFamily="34" charset="-122"/>
                <a:ea typeface="微软雅黑" pitchFamily="34" charset="-122"/>
              </a:rPr>
              <a:t>InCalResidualGCP.txt</a:t>
            </a:r>
            <a:endParaRPr lang="zh-CN" altLang="en-US" dirty="0"/>
          </a:p>
        </p:txBody>
      </p:sp>
      <p:pic>
        <p:nvPicPr>
          <p:cNvPr id="6" name="图片 5"/>
          <p:cNvPicPr>
            <a:picLocks noChangeAspect="1"/>
          </p:cNvPicPr>
          <p:nvPr/>
        </p:nvPicPr>
        <p:blipFill>
          <a:blip r:embed="rId2"/>
          <a:stretch>
            <a:fillRect/>
          </a:stretch>
        </p:blipFill>
        <p:spPr>
          <a:xfrm>
            <a:off x="86418" y="1444170"/>
            <a:ext cx="4380952" cy="3028571"/>
          </a:xfrm>
          <a:prstGeom prst="rect">
            <a:avLst/>
          </a:prstGeom>
        </p:spPr>
      </p:pic>
      <p:sp>
        <p:nvSpPr>
          <p:cNvPr id="16" name="Text Box 4"/>
          <p:cNvSpPr txBox="1">
            <a:spLocks noChangeArrowheads="1"/>
          </p:cNvSpPr>
          <p:nvPr/>
        </p:nvSpPr>
        <p:spPr bwMode="auto">
          <a:xfrm>
            <a:off x="138960" y="4690686"/>
            <a:ext cx="8712968" cy="133882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以上两个文件检查无误后，还需要将原始分片数据结合最终的每一片的</a:t>
            </a:r>
            <a:r>
              <a:rPr lang="en-US" altLang="zh-CN" b="1" dirty="0" err="1">
                <a:solidFill>
                  <a:srgbClr val="C00000"/>
                </a:solidFill>
                <a:latin typeface="微软雅黑" pitchFamily="34" charset="-122"/>
                <a:ea typeface="微软雅黑" pitchFamily="34" charset="-122"/>
              </a:rPr>
              <a:t>rpc</a:t>
            </a:r>
            <a:r>
              <a:rPr lang="zh-CN" altLang="en-US" b="1" dirty="0">
                <a:solidFill>
                  <a:srgbClr val="C00000"/>
                </a:solidFill>
                <a:latin typeface="微软雅黑" pitchFamily="34" charset="-122"/>
                <a:ea typeface="微软雅黑" pitchFamily="34" charset="-122"/>
              </a:rPr>
              <a:t>文件</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a:t>
            </a:r>
            <a:r>
              <a:rPr lang="en-US" altLang="zh-CN" b="1" dirty="0" err="1">
                <a:solidFill>
                  <a:srgbClr val="C00000"/>
                </a:solidFill>
                <a:latin typeface="微软雅黑" pitchFamily="34" charset="-122"/>
                <a:ea typeface="微软雅黑" pitchFamily="34" charset="-122"/>
              </a:rPr>
              <a:t>FinalOutput.rpb</a:t>
            </a:r>
            <a:r>
              <a:rPr lang="zh-CN" altLang="en-US" b="1" dirty="0">
                <a:solidFill>
                  <a:srgbClr val="C00000"/>
                </a:solidFill>
                <a:latin typeface="微软雅黑" pitchFamily="34" charset="-122"/>
                <a:ea typeface="微软雅黑" pitchFamily="34" charset="-122"/>
              </a:rPr>
              <a:t>”在</a:t>
            </a:r>
            <a:r>
              <a:rPr lang="en-US" altLang="zh-CN" b="1" dirty="0" err="1">
                <a:solidFill>
                  <a:srgbClr val="C00000"/>
                </a:solidFill>
                <a:latin typeface="微软雅黑" pitchFamily="34" charset="-122"/>
                <a:ea typeface="微软雅黑" pitchFamily="34" charset="-122"/>
              </a:rPr>
              <a:t>OpenRS</a:t>
            </a:r>
            <a:r>
              <a:rPr lang="zh-CN" altLang="en-US" b="1" dirty="0">
                <a:solidFill>
                  <a:srgbClr val="C00000"/>
                </a:solidFill>
                <a:latin typeface="微软雅黑" pitchFamily="34" charset="-122"/>
                <a:ea typeface="微软雅黑" pitchFamily="34" charset="-122"/>
              </a:rPr>
              <a:t>中与参考</a:t>
            </a:r>
            <a:r>
              <a:rPr lang="en-US" altLang="zh-CN" b="1" dirty="0">
                <a:solidFill>
                  <a:srgbClr val="C00000"/>
                </a:solidFill>
                <a:latin typeface="微软雅黑" pitchFamily="34" charset="-122"/>
                <a:ea typeface="微软雅黑" pitchFamily="34" charset="-122"/>
              </a:rPr>
              <a:t>DOM</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DEM</a:t>
            </a:r>
            <a:r>
              <a:rPr lang="zh-CN" altLang="en-US" b="1" dirty="0">
                <a:solidFill>
                  <a:srgbClr val="C00000"/>
                </a:solidFill>
                <a:latin typeface="微软雅黑" pitchFamily="34" charset="-122"/>
                <a:ea typeface="微软雅黑" pitchFamily="34" charset="-122"/>
              </a:rPr>
              <a:t>叠加和匹配，检查精度是否符合要求，作为二次检核：</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03621375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pic>
        <p:nvPicPr>
          <p:cNvPr id="2" name="图片 1"/>
          <p:cNvPicPr>
            <a:picLocks noChangeAspect="1"/>
          </p:cNvPicPr>
          <p:nvPr/>
        </p:nvPicPr>
        <p:blipFill>
          <a:blip r:embed="rId2"/>
          <a:stretch>
            <a:fillRect/>
          </a:stretch>
        </p:blipFill>
        <p:spPr>
          <a:xfrm>
            <a:off x="179512" y="1196752"/>
            <a:ext cx="2161905" cy="3342857"/>
          </a:xfrm>
          <a:prstGeom prst="rect">
            <a:avLst/>
          </a:prstGeom>
        </p:spPr>
      </p:pic>
      <p:sp>
        <p:nvSpPr>
          <p:cNvPr id="4" name="箭头: 左弧形 3"/>
          <p:cNvSpPr/>
          <p:nvPr/>
        </p:nvSpPr>
        <p:spPr bwMode="auto">
          <a:xfrm rot="10800000">
            <a:off x="1406533" y="1988839"/>
            <a:ext cx="472745" cy="921623"/>
          </a:xfrm>
          <a:prstGeom prst="curved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5" name="箭头: 右 4"/>
          <p:cNvSpPr/>
          <p:nvPr/>
        </p:nvSpPr>
        <p:spPr bwMode="auto">
          <a:xfrm>
            <a:off x="2555776" y="2420888"/>
            <a:ext cx="648072" cy="288032"/>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6" name="Text Box 4"/>
          <p:cNvSpPr txBox="1">
            <a:spLocks noChangeArrowheads="1"/>
          </p:cNvSpPr>
          <p:nvPr/>
        </p:nvSpPr>
        <p:spPr bwMode="auto">
          <a:xfrm>
            <a:off x="167709" y="5573198"/>
            <a:ext cx="8712968" cy="45890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以上二次检核无误后，即可进行下一步：“手动修改相机文件中的虚拟片”</a:t>
            </a:r>
            <a:endParaRPr lang="en-US" altLang="zh-CN" b="1" dirty="0">
              <a:solidFill>
                <a:srgbClr val="C00000"/>
              </a:solidFill>
              <a:latin typeface="微软雅黑" pitchFamily="34" charset="-122"/>
              <a:ea typeface="微软雅黑" pitchFamily="34" charset="-122"/>
            </a:endParaRPr>
          </a:p>
        </p:txBody>
      </p:sp>
      <p:sp>
        <p:nvSpPr>
          <p:cNvPr id="7" name="文本框 6"/>
          <p:cNvSpPr txBox="1"/>
          <p:nvPr/>
        </p:nvSpPr>
        <p:spPr>
          <a:xfrm>
            <a:off x="179512" y="4536401"/>
            <a:ext cx="1569660" cy="369332"/>
          </a:xfrm>
          <a:prstGeom prst="rect">
            <a:avLst/>
          </a:prstGeom>
          <a:noFill/>
        </p:spPr>
        <p:txBody>
          <a:bodyPr wrap="none" rtlCol="0">
            <a:spAutoFit/>
          </a:bodyPr>
          <a:lstStyle/>
          <a:p>
            <a:r>
              <a:rPr lang="zh-CN" altLang="en-US" dirty="0"/>
              <a:t>以第一片为例</a:t>
            </a:r>
          </a:p>
        </p:txBody>
      </p:sp>
      <p:pic>
        <p:nvPicPr>
          <p:cNvPr id="8" name="图片 7"/>
          <p:cNvPicPr>
            <a:picLocks noChangeAspect="1"/>
          </p:cNvPicPr>
          <p:nvPr/>
        </p:nvPicPr>
        <p:blipFill>
          <a:blip r:embed="rId3"/>
          <a:stretch>
            <a:fillRect/>
          </a:stretch>
        </p:blipFill>
        <p:spPr>
          <a:xfrm>
            <a:off x="3412277" y="980728"/>
            <a:ext cx="5616623" cy="4191641"/>
          </a:xfrm>
          <a:prstGeom prst="rect">
            <a:avLst/>
          </a:prstGeom>
        </p:spPr>
      </p:pic>
    </p:spTree>
    <p:extLst>
      <p:ext uri="{BB962C8B-B14F-4D97-AF65-F5344CB8AC3E}">
        <p14:creationId xmlns:p14="http://schemas.microsoft.com/office/powerpoint/2010/main" val="148799348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788024" y="-13159"/>
            <a:ext cx="4287176" cy="6858000"/>
          </a:xfrm>
          <a:prstGeom prst="rect">
            <a:avLst/>
          </a:prstGeom>
        </p:spPr>
      </p:pic>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6" name="Text Box 4"/>
          <p:cNvSpPr txBox="1">
            <a:spLocks noChangeArrowheads="1"/>
          </p:cNvSpPr>
          <p:nvPr/>
        </p:nvSpPr>
        <p:spPr bwMode="auto">
          <a:xfrm>
            <a:off x="58959" y="3447639"/>
            <a:ext cx="4283901" cy="45890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       手动修改相机文件中的虚拟片参数</a:t>
            </a:r>
            <a:endParaRPr lang="en-US" altLang="zh-CN" b="1" dirty="0">
              <a:solidFill>
                <a:srgbClr val="C00000"/>
              </a:solidFill>
              <a:latin typeface="微软雅黑" pitchFamily="34" charset="-122"/>
              <a:ea typeface="微软雅黑" pitchFamily="34" charset="-122"/>
            </a:endParaRPr>
          </a:p>
        </p:txBody>
      </p:sp>
      <p:sp>
        <p:nvSpPr>
          <p:cNvPr id="8" name="矩形 7"/>
          <p:cNvSpPr/>
          <p:nvPr/>
        </p:nvSpPr>
        <p:spPr bwMode="auto">
          <a:xfrm>
            <a:off x="5796136" y="4797152"/>
            <a:ext cx="3168352" cy="72008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399469691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6" name="Text Box 4"/>
          <p:cNvSpPr txBox="1">
            <a:spLocks noChangeArrowheads="1"/>
          </p:cNvSpPr>
          <p:nvPr/>
        </p:nvSpPr>
        <p:spPr bwMode="auto">
          <a:xfrm>
            <a:off x="53962" y="1052736"/>
            <a:ext cx="8910526"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打开工程目录下的“</a:t>
            </a:r>
            <a:r>
              <a:rPr lang="en-US" altLang="zh-CN" b="1" dirty="0">
                <a:solidFill>
                  <a:srgbClr val="C00000"/>
                </a:solidFill>
                <a:latin typeface="微软雅黑" pitchFamily="34" charset="-122"/>
                <a:ea typeface="微软雅黑" pitchFamily="34" charset="-122"/>
              </a:rPr>
              <a:t>Result</a:t>
            </a:r>
            <a:r>
              <a:rPr lang="zh-CN" altLang="en-US" b="1" dirty="0">
                <a:solidFill>
                  <a:srgbClr val="C00000"/>
                </a:solidFill>
                <a:latin typeface="微软雅黑" pitchFamily="34" charset="-122"/>
                <a:ea typeface="微软雅黑" pitchFamily="34" charset="-122"/>
              </a:rPr>
              <a:t>”文件夹，上面所有步骤得到的初始相机文件在该文件夹下，如下所示：</a:t>
            </a:r>
            <a:endParaRPr lang="en-US" altLang="zh-CN" b="1" dirty="0">
              <a:solidFill>
                <a:srgbClr val="C00000"/>
              </a:solidFill>
              <a:latin typeface="微软雅黑" pitchFamily="34" charset="-122"/>
              <a:ea typeface="微软雅黑" pitchFamily="34" charset="-122"/>
            </a:endParaRPr>
          </a:p>
        </p:txBody>
      </p:sp>
      <p:pic>
        <p:nvPicPr>
          <p:cNvPr id="2" name="图片 1"/>
          <p:cNvPicPr>
            <a:picLocks noChangeAspect="1"/>
          </p:cNvPicPr>
          <p:nvPr/>
        </p:nvPicPr>
        <p:blipFill>
          <a:blip r:embed="rId2"/>
          <a:stretch>
            <a:fillRect/>
          </a:stretch>
        </p:blipFill>
        <p:spPr>
          <a:xfrm>
            <a:off x="323528" y="1984378"/>
            <a:ext cx="4695238" cy="1028571"/>
          </a:xfrm>
          <a:prstGeom prst="rect">
            <a:avLst/>
          </a:prstGeom>
        </p:spPr>
      </p:pic>
      <p:sp>
        <p:nvSpPr>
          <p:cNvPr id="5" name="矩形 4"/>
          <p:cNvSpPr/>
          <p:nvPr/>
        </p:nvSpPr>
        <p:spPr>
          <a:xfrm>
            <a:off x="5018766" y="1898498"/>
            <a:ext cx="3960440" cy="1200329"/>
          </a:xfrm>
          <a:prstGeom prst="rect">
            <a:avLst/>
          </a:prstGeom>
        </p:spPr>
        <p:txBody>
          <a:bodyPr wrap="square">
            <a:spAutoFit/>
          </a:bodyPr>
          <a:lstStyle/>
          <a:p>
            <a:r>
              <a:rPr lang="zh-CN" altLang="en-US" dirty="0">
                <a:solidFill>
                  <a:srgbClr val="FF0000"/>
                </a:solidFill>
              </a:rPr>
              <a:t>注：定标完后相机文件名会直接复制初始输入的相机文件名，所以最好改一个文件名防止把原始的相机文件覆盖掉</a:t>
            </a:r>
          </a:p>
        </p:txBody>
      </p:sp>
    </p:spTree>
    <p:extLst>
      <p:ext uri="{BB962C8B-B14F-4D97-AF65-F5344CB8AC3E}">
        <p14:creationId xmlns:p14="http://schemas.microsoft.com/office/powerpoint/2010/main" val="188599511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1.1 </a:t>
            </a:r>
            <a:r>
              <a:rPr lang="zh-CN" altLang="en-US" sz="3200" b="1" dirty="0">
                <a:solidFill>
                  <a:srgbClr val="FFFFFF"/>
                </a:solidFill>
                <a:latin typeface="+mn-lt"/>
                <a:ea typeface="微软雅黑" pitchFamily="34" charset="-122"/>
              </a:rPr>
              <a:t>光学几何定标的作用</a:t>
            </a:r>
          </a:p>
        </p:txBody>
      </p:sp>
      <p:sp>
        <p:nvSpPr>
          <p:cNvPr id="11" name="矩形 10"/>
          <p:cNvSpPr/>
          <p:nvPr/>
        </p:nvSpPr>
        <p:spPr>
          <a:xfrm>
            <a:off x="242657" y="1340768"/>
            <a:ext cx="8658686" cy="3886770"/>
          </a:xfrm>
          <a:prstGeom prst="rect">
            <a:avLst/>
          </a:prstGeom>
        </p:spPr>
        <p:txBody>
          <a:bodyPr wrap="square">
            <a:spAutoFit/>
          </a:bodyPr>
          <a:lstStyle/>
          <a:p>
            <a:pPr>
              <a:lnSpc>
                <a:spcPct val="200000"/>
              </a:lnSpc>
            </a:pPr>
            <a:r>
              <a:rPr lang="zh-CN" altLang="en-US" b="1" kern="100" dirty="0">
                <a:solidFill>
                  <a:schemeClr val="accent6"/>
                </a:solidFill>
                <a:latin typeface="+mn-ea"/>
                <a:cs typeface="Times New Roman" panose="02020603050405020304" pitchFamily="18" charset="0"/>
              </a:rPr>
              <a:t>       为了保证卫星在轨运行时拍摄的影像产品的几何质量，光学几何定标有下面两个作用：</a:t>
            </a:r>
            <a:endParaRPr lang="en-US" altLang="zh-CN" b="1" kern="100" dirty="0">
              <a:solidFill>
                <a:schemeClr val="accent6"/>
              </a:solidFill>
              <a:latin typeface="+mn-ea"/>
              <a:cs typeface="Times New Roman" panose="02020603050405020304" pitchFamily="18" charset="0"/>
            </a:endParaRPr>
          </a:p>
          <a:p>
            <a:pPr>
              <a:lnSpc>
                <a:spcPct val="200000"/>
              </a:lnSpc>
            </a:pPr>
            <a:r>
              <a:rPr lang="en-US" altLang="zh-CN" b="1" dirty="0">
                <a:solidFill>
                  <a:schemeClr val="accent6"/>
                </a:solidFill>
                <a:latin typeface="+mn-ea"/>
              </a:rPr>
              <a:t>       1. </a:t>
            </a:r>
            <a:r>
              <a:rPr lang="zh-CN" altLang="en-US" b="1" dirty="0">
                <a:solidFill>
                  <a:srgbClr val="FF0000"/>
                </a:solidFill>
                <a:latin typeface="+mn-ea"/>
              </a:rPr>
              <a:t>消除卫星平台外部系统误差：</a:t>
            </a:r>
            <a:r>
              <a:rPr lang="zh-CN" altLang="en-US" b="1" dirty="0">
                <a:solidFill>
                  <a:schemeClr val="accent6"/>
                </a:solidFill>
                <a:latin typeface="+mn-ea"/>
              </a:rPr>
              <a:t>如相机安装角在卫星发射过程中受空间力学环境影响相对于实验室检校值的形变、空间复杂热环境下引起的长周期性变形误差；</a:t>
            </a:r>
            <a:endParaRPr lang="en-US" altLang="zh-CN" b="1" dirty="0">
              <a:solidFill>
                <a:schemeClr val="accent6"/>
              </a:solidFill>
              <a:latin typeface="+mn-ea"/>
            </a:endParaRPr>
          </a:p>
          <a:p>
            <a:pPr>
              <a:lnSpc>
                <a:spcPct val="200000"/>
              </a:lnSpc>
            </a:pPr>
            <a:r>
              <a:rPr lang="en-US" altLang="zh-CN" b="1" dirty="0">
                <a:solidFill>
                  <a:schemeClr val="accent6"/>
                </a:solidFill>
                <a:latin typeface="+mn-ea"/>
              </a:rPr>
              <a:t>       2. </a:t>
            </a:r>
            <a:r>
              <a:rPr lang="zh-CN" altLang="en-US" b="1" dirty="0">
                <a:solidFill>
                  <a:srgbClr val="FF0000"/>
                </a:solidFill>
                <a:latin typeface="+mn-ea"/>
              </a:rPr>
              <a:t>消除相机内部系统误差：</a:t>
            </a:r>
            <a:r>
              <a:rPr lang="zh-CN" altLang="en-US" b="1" dirty="0">
                <a:solidFill>
                  <a:schemeClr val="accent6"/>
                </a:solidFill>
                <a:latin typeface="+mn-ea"/>
              </a:rPr>
              <a:t>主点主距检校误差及物镜光学畸变、</a:t>
            </a:r>
            <a:r>
              <a:rPr lang="en-US" altLang="zh-CN" b="1" dirty="0">
                <a:solidFill>
                  <a:schemeClr val="accent6"/>
                </a:solidFill>
                <a:latin typeface="+mn-ea"/>
              </a:rPr>
              <a:t>CCD</a:t>
            </a:r>
            <a:r>
              <a:rPr lang="zh-CN" altLang="en-US" b="1" dirty="0">
                <a:solidFill>
                  <a:schemeClr val="accent6"/>
                </a:solidFill>
                <a:latin typeface="+mn-ea"/>
              </a:rPr>
              <a:t>畸变。</a:t>
            </a:r>
            <a:endParaRPr lang="en-US" altLang="zh-CN" b="1" dirty="0">
              <a:solidFill>
                <a:schemeClr val="accent6"/>
              </a:solidFill>
              <a:latin typeface="+mn-ea"/>
            </a:endParaRPr>
          </a:p>
          <a:p>
            <a:pPr>
              <a:lnSpc>
                <a:spcPct val="200000"/>
              </a:lnSpc>
            </a:pPr>
            <a:r>
              <a:rPr lang="en-US" altLang="zh-CN" b="1" dirty="0">
                <a:solidFill>
                  <a:schemeClr val="accent6"/>
                </a:solidFill>
                <a:latin typeface="+mn-ea"/>
              </a:rPr>
              <a:t>       </a:t>
            </a:r>
            <a:r>
              <a:rPr lang="zh-CN" altLang="en-US" b="1" dirty="0">
                <a:solidFill>
                  <a:schemeClr val="accent6"/>
                </a:solidFill>
                <a:latin typeface="+mn-ea"/>
              </a:rPr>
              <a:t>因此，我们利用一种</a:t>
            </a:r>
            <a:r>
              <a:rPr lang="zh-CN" altLang="en-US" b="1" dirty="0">
                <a:solidFill>
                  <a:srgbClr val="FF0000"/>
                </a:solidFill>
                <a:latin typeface="+mn-ea"/>
              </a:rPr>
              <a:t>基于探元指向角模型</a:t>
            </a:r>
            <a:r>
              <a:rPr lang="zh-CN" altLang="en-US" b="1" dirty="0">
                <a:solidFill>
                  <a:schemeClr val="accent6"/>
                </a:solidFill>
                <a:latin typeface="+mn-ea"/>
              </a:rPr>
              <a:t>的通用几何定标模型，通过对各探元在相机坐标系下的指向值进行拟合，来实现高精度的在轨定标。</a:t>
            </a:r>
          </a:p>
        </p:txBody>
      </p:sp>
    </p:spTree>
    <p:extLst>
      <p:ext uri="{BB962C8B-B14F-4D97-AF65-F5344CB8AC3E}">
        <p14:creationId xmlns:p14="http://schemas.microsoft.com/office/powerpoint/2010/main" val="328414563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sp>
        <p:nvSpPr>
          <p:cNvPr id="6" name="Text Box 4"/>
          <p:cNvSpPr txBox="1">
            <a:spLocks noChangeArrowheads="1"/>
          </p:cNvSpPr>
          <p:nvPr/>
        </p:nvSpPr>
        <p:spPr bwMode="auto">
          <a:xfrm>
            <a:off x="53962" y="1052736"/>
            <a:ext cx="8910526"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打开工程目录下的“</a:t>
            </a:r>
            <a:r>
              <a:rPr lang="en-US" altLang="zh-CN" b="1" dirty="0">
                <a:solidFill>
                  <a:srgbClr val="C00000"/>
                </a:solidFill>
                <a:latin typeface="微软雅黑" pitchFamily="34" charset="-122"/>
                <a:ea typeface="微软雅黑" pitchFamily="34" charset="-122"/>
              </a:rPr>
              <a:t>Result</a:t>
            </a:r>
            <a:r>
              <a:rPr lang="zh-CN" altLang="en-US" b="1" dirty="0">
                <a:solidFill>
                  <a:srgbClr val="C00000"/>
                </a:solidFill>
                <a:latin typeface="微软雅黑" pitchFamily="34" charset="-122"/>
                <a:ea typeface="微软雅黑" pitchFamily="34" charset="-122"/>
              </a:rPr>
              <a:t>”文件夹，上面所有步骤得到的初始相机文件在该文件夹下，如下所示：</a:t>
            </a:r>
            <a:endParaRPr lang="en-US" altLang="zh-CN" b="1" dirty="0">
              <a:solidFill>
                <a:srgbClr val="C00000"/>
              </a:solidFill>
              <a:latin typeface="微软雅黑" pitchFamily="34" charset="-122"/>
              <a:ea typeface="微软雅黑" pitchFamily="34" charset="-122"/>
            </a:endParaRPr>
          </a:p>
        </p:txBody>
      </p:sp>
      <p:pic>
        <p:nvPicPr>
          <p:cNvPr id="2" name="图片 1"/>
          <p:cNvPicPr>
            <a:picLocks noChangeAspect="1"/>
          </p:cNvPicPr>
          <p:nvPr/>
        </p:nvPicPr>
        <p:blipFill>
          <a:blip r:embed="rId2"/>
          <a:stretch>
            <a:fillRect/>
          </a:stretch>
        </p:blipFill>
        <p:spPr>
          <a:xfrm>
            <a:off x="323528" y="1984378"/>
            <a:ext cx="4695238" cy="1028571"/>
          </a:xfrm>
          <a:prstGeom prst="rect">
            <a:avLst/>
          </a:prstGeom>
        </p:spPr>
      </p:pic>
      <p:sp>
        <p:nvSpPr>
          <p:cNvPr id="5" name="矩形 4"/>
          <p:cNvSpPr/>
          <p:nvPr/>
        </p:nvSpPr>
        <p:spPr>
          <a:xfrm>
            <a:off x="5018766" y="1898498"/>
            <a:ext cx="3960440" cy="1200329"/>
          </a:xfrm>
          <a:prstGeom prst="rect">
            <a:avLst/>
          </a:prstGeom>
        </p:spPr>
        <p:txBody>
          <a:bodyPr wrap="square">
            <a:spAutoFit/>
          </a:bodyPr>
          <a:lstStyle/>
          <a:p>
            <a:r>
              <a:rPr lang="zh-CN" altLang="en-US" dirty="0">
                <a:solidFill>
                  <a:srgbClr val="FF0000"/>
                </a:solidFill>
              </a:rPr>
              <a:t>注：定标完后相机文件名会直接复制初始输入的相机文件名，所以最好改一个文件名防止把原始的相机文件覆盖掉</a:t>
            </a:r>
          </a:p>
        </p:txBody>
      </p:sp>
      <p:pic>
        <p:nvPicPr>
          <p:cNvPr id="3" name="图片 2"/>
          <p:cNvPicPr>
            <a:picLocks noChangeAspect="1"/>
          </p:cNvPicPr>
          <p:nvPr/>
        </p:nvPicPr>
        <p:blipFill>
          <a:blip r:embed="rId3"/>
          <a:stretch>
            <a:fillRect/>
          </a:stretch>
        </p:blipFill>
        <p:spPr>
          <a:xfrm>
            <a:off x="0" y="114799"/>
            <a:ext cx="9144000" cy="6628402"/>
          </a:xfrm>
          <a:prstGeom prst="rect">
            <a:avLst/>
          </a:prstGeom>
        </p:spPr>
      </p:pic>
      <p:sp>
        <p:nvSpPr>
          <p:cNvPr id="8" name="矩形 7"/>
          <p:cNvSpPr/>
          <p:nvPr/>
        </p:nvSpPr>
        <p:spPr bwMode="auto">
          <a:xfrm>
            <a:off x="827584" y="1106458"/>
            <a:ext cx="1944216" cy="16230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cxnSp>
        <p:nvCxnSpPr>
          <p:cNvPr id="10" name="直接箭头连接符 9"/>
          <p:cNvCxnSpPr/>
          <p:nvPr/>
        </p:nvCxnSpPr>
        <p:spPr bwMode="auto">
          <a:xfrm flipV="1">
            <a:off x="2267744" y="404664"/>
            <a:ext cx="2016224" cy="70179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p:cNvSpPr/>
          <p:nvPr/>
        </p:nvSpPr>
        <p:spPr>
          <a:xfrm>
            <a:off x="4262614" y="183128"/>
            <a:ext cx="5019323" cy="369332"/>
          </a:xfrm>
          <a:prstGeom prst="rect">
            <a:avLst/>
          </a:prstGeom>
        </p:spPr>
        <p:txBody>
          <a:bodyPr wrap="none">
            <a:spAutoFit/>
          </a:bodyPr>
          <a:lstStyle/>
          <a:p>
            <a:r>
              <a:rPr lang="zh-CN" altLang="en-US" dirty="0">
                <a:solidFill>
                  <a:srgbClr val="FF0000"/>
                </a:solidFill>
              </a:rPr>
              <a:t>改成下面</a:t>
            </a:r>
            <a:r>
              <a:rPr lang="en-US" altLang="zh-CN" dirty="0">
                <a:solidFill>
                  <a:srgbClr val="FF0000"/>
                </a:solidFill>
              </a:rPr>
              <a:t>4</a:t>
            </a:r>
            <a:r>
              <a:rPr lang="zh-CN" altLang="en-US" dirty="0">
                <a:solidFill>
                  <a:srgbClr val="FF0000"/>
                </a:solidFill>
              </a:rPr>
              <a:t>片中的</a:t>
            </a:r>
            <a:r>
              <a:rPr lang="en-US" altLang="zh-CN" dirty="0" err="1">
                <a:solidFill>
                  <a:srgbClr val="FF0000"/>
                </a:solidFill>
              </a:rPr>
              <a:t>LookAngleX</a:t>
            </a:r>
            <a:r>
              <a:rPr lang="zh-CN" altLang="en-US" dirty="0">
                <a:solidFill>
                  <a:srgbClr val="FF0000"/>
                </a:solidFill>
              </a:rPr>
              <a:t>第一个值的最大值</a:t>
            </a:r>
            <a:endParaRPr lang="zh-CN" altLang="en-US" dirty="0"/>
          </a:p>
        </p:txBody>
      </p:sp>
      <p:sp>
        <p:nvSpPr>
          <p:cNvPr id="12" name="矩形 11"/>
          <p:cNvSpPr/>
          <p:nvPr/>
        </p:nvSpPr>
        <p:spPr bwMode="auto">
          <a:xfrm>
            <a:off x="827584" y="1278314"/>
            <a:ext cx="1944216" cy="16230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cxnSp>
        <p:nvCxnSpPr>
          <p:cNvPr id="13" name="直接箭头连接符 12"/>
          <p:cNvCxnSpPr>
            <a:cxnSpLocks/>
          </p:cNvCxnSpPr>
          <p:nvPr/>
        </p:nvCxnSpPr>
        <p:spPr bwMode="auto">
          <a:xfrm>
            <a:off x="1259632" y="1440616"/>
            <a:ext cx="360040" cy="24543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矩形 16"/>
          <p:cNvSpPr/>
          <p:nvPr/>
        </p:nvSpPr>
        <p:spPr>
          <a:xfrm>
            <a:off x="1565153" y="1523675"/>
            <a:ext cx="3967753" cy="369332"/>
          </a:xfrm>
          <a:prstGeom prst="rect">
            <a:avLst/>
          </a:prstGeom>
        </p:spPr>
        <p:txBody>
          <a:bodyPr wrap="none">
            <a:spAutoFit/>
          </a:bodyPr>
          <a:lstStyle/>
          <a:p>
            <a:r>
              <a:rPr lang="zh-CN" altLang="en-US" dirty="0">
                <a:solidFill>
                  <a:srgbClr val="FF0000"/>
                </a:solidFill>
              </a:rPr>
              <a:t>改成第一片的</a:t>
            </a:r>
            <a:r>
              <a:rPr lang="en-US" altLang="zh-CN" dirty="0" err="1">
                <a:solidFill>
                  <a:srgbClr val="FF0000"/>
                </a:solidFill>
              </a:rPr>
              <a:t>LookAngleY</a:t>
            </a:r>
            <a:r>
              <a:rPr lang="zh-CN" altLang="en-US" dirty="0">
                <a:solidFill>
                  <a:srgbClr val="FF0000"/>
                </a:solidFill>
              </a:rPr>
              <a:t>的第一个值</a:t>
            </a:r>
            <a:endParaRPr lang="zh-CN" altLang="en-US" dirty="0"/>
          </a:p>
        </p:txBody>
      </p:sp>
      <p:sp>
        <p:nvSpPr>
          <p:cNvPr id="18" name="矩形 17"/>
          <p:cNvSpPr/>
          <p:nvPr/>
        </p:nvSpPr>
        <p:spPr bwMode="auto">
          <a:xfrm>
            <a:off x="2805724" y="1246843"/>
            <a:ext cx="1838284" cy="190954"/>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cxnSp>
        <p:nvCxnSpPr>
          <p:cNvPr id="19" name="直接箭头连接符 18"/>
          <p:cNvCxnSpPr>
            <a:cxnSpLocks/>
          </p:cNvCxnSpPr>
          <p:nvPr/>
        </p:nvCxnSpPr>
        <p:spPr bwMode="auto">
          <a:xfrm>
            <a:off x="4644008" y="1448928"/>
            <a:ext cx="1296144" cy="66435"/>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矩形 21"/>
          <p:cNvSpPr/>
          <p:nvPr/>
        </p:nvSpPr>
        <p:spPr>
          <a:xfrm>
            <a:off x="5859199" y="1399744"/>
            <a:ext cx="3284802" cy="646331"/>
          </a:xfrm>
          <a:prstGeom prst="rect">
            <a:avLst/>
          </a:prstGeom>
        </p:spPr>
        <p:txBody>
          <a:bodyPr wrap="square">
            <a:spAutoFit/>
          </a:bodyPr>
          <a:lstStyle/>
          <a:p>
            <a:r>
              <a:rPr lang="zh-CN" altLang="en-US" dirty="0">
                <a:solidFill>
                  <a:srgbClr val="FF0000"/>
                </a:solidFill>
              </a:rPr>
              <a:t>改成第二片的</a:t>
            </a:r>
            <a:r>
              <a:rPr lang="en-US" altLang="zh-CN" dirty="0" err="1">
                <a:solidFill>
                  <a:srgbClr val="FF0000"/>
                </a:solidFill>
              </a:rPr>
              <a:t>LookAngleY</a:t>
            </a:r>
            <a:r>
              <a:rPr lang="zh-CN" altLang="en-US" dirty="0">
                <a:solidFill>
                  <a:srgbClr val="FF0000"/>
                </a:solidFill>
              </a:rPr>
              <a:t>的第二个值</a:t>
            </a:r>
            <a:endParaRPr lang="zh-CN" altLang="en-US" dirty="0"/>
          </a:p>
        </p:txBody>
      </p:sp>
      <mc:AlternateContent xmlns:mc="http://schemas.openxmlformats.org/markup-compatibility/2006">
        <mc:Choice xmlns:p14="http://schemas.microsoft.com/office/powerpoint/2010/main" Requires="p14">
          <p:contentPart p14:bwMode="auto" r:id="rId4">
            <p14:nvContentPartPr>
              <p14:cNvPr id="32" name="墨迹 31"/>
              <p14:cNvContentPartPr/>
              <p14:nvPr/>
            </p14:nvContentPartPr>
            <p14:xfrm>
              <a:off x="277767" y="1186644"/>
              <a:ext cx="676080" cy="3825000"/>
            </p14:xfrm>
          </p:contentPart>
        </mc:Choice>
        <mc:Fallback>
          <p:pic>
            <p:nvPicPr>
              <p:cNvPr id="32" name="墨迹 31"/>
              <p:cNvPicPr/>
              <p:nvPr/>
            </p:nvPicPr>
            <p:blipFill>
              <a:blip r:embed="rId5"/>
              <a:stretch>
                <a:fillRect/>
              </a:stretch>
            </p:blipFill>
            <p:spPr>
              <a:xfrm>
                <a:off x="271647" y="1180524"/>
                <a:ext cx="688320" cy="3837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3" name="墨迹 32"/>
              <p14:cNvContentPartPr/>
              <p14:nvPr/>
            </p14:nvContentPartPr>
            <p14:xfrm>
              <a:off x="797607" y="4922364"/>
              <a:ext cx="175680" cy="126720"/>
            </p14:xfrm>
          </p:contentPart>
        </mc:Choice>
        <mc:Fallback>
          <p:pic>
            <p:nvPicPr>
              <p:cNvPr id="33" name="墨迹 32"/>
              <p:cNvPicPr/>
              <p:nvPr/>
            </p:nvPicPr>
            <p:blipFill>
              <a:blip r:embed="rId7"/>
              <a:stretch>
                <a:fillRect/>
              </a:stretch>
            </p:blipFill>
            <p:spPr>
              <a:xfrm>
                <a:off x="791487" y="4916244"/>
                <a:ext cx="18792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4" name="墨迹 33"/>
              <p14:cNvContentPartPr/>
              <p14:nvPr/>
            </p14:nvContentPartPr>
            <p14:xfrm>
              <a:off x="999207" y="1459164"/>
              <a:ext cx="91080" cy="1089720"/>
            </p14:xfrm>
          </p:contentPart>
        </mc:Choice>
        <mc:Fallback>
          <p:pic>
            <p:nvPicPr>
              <p:cNvPr id="34" name="墨迹 33"/>
              <p:cNvPicPr/>
              <p:nvPr/>
            </p:nvPicPr>
            <p:blipFill>
              <a:blip r:embed="rId9"/>
              <a:stretch>
                <a:fillRect/>
              </a:stretch>
            </p:blipFill>
            <p:spPr>
              <a:xfrm>
                <a:off x="993087" y="1453044"/>
                <a:ext cx="103320" cy="1101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5" name="墨迹 34"/>
              <p14:cNvContentPartPr/>
              <p14:nvPr/>
            </p14:nvContentPartPr>
            <p14:xfrm>
              <a:off x="1031247" y="2431884"/>
              <a:ext cx="126720" cy="165600"/>
            </p14:xfrm>
          </p:contentPart>
        </mc:Choice>
        <mc:Fallback>
          <p:pic>
            <p:nvPicPr>
              <p:cNvPr id="35" name="墨迹 34"/>
              <p:cNvPicPr/>
              <p:nvPr/>
            </p:nvPicPr>
            <p:blipFill>
              <a:blip r:embed="rId11"/>
              <a:stretch>
                <a:fillRect/>
              </a:stretch>
            </p:blipFill>
            <p:spPr>
              <a:xfrm>
                <a:off x="1025127" y="2425764"/>
                <a:ext cx="1389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8" name="墨迹 37"/>
              <p14:cNvContentPartPr/>
              <p14:nvPr/>
            </p14:nvContentPartPr>
            <p14:xfrm>
              <a:off x="3326967" y="3793764"/>
              <a:ext cx="175320" cy="88560"/>
            </p14:xfrm>
          </p:contentPart>
        </mc:Choice>
        <mc:Fallback>
          <p:pic>
            <p:nvPicPr>
              <p:cNvPr id="38" name="墨迹 37"/>
              <p:cNvPicPr/>
              <p:nvPr/>
            </p:nvPicPr>
            <p:blipFill>
              <a:blip r:embed="rId13"/>
              <a:stretch>
                <a:fillRect/>
              </a:stretch>
            </p:blipFill>
            <p:spPr>
              <a:xfrm>
                <a:off x="3320847" y="3787644"/>
                <a:ext cx="18756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9" name="墨迹 38"/>
              <p14:cNvContentPartPr/>
              <p14:nvPr/>
            </p14:nvContentPartPr>
            <p14:xfrm>
              <a:off x="3424167" y="1430004"/>
              <a:ext cx="78120" cy="2441880"/>
            </p14:xfrm>
          </p:contentPart>
        </mc:Choice>
        <mc:Fallback>
          <p:pic>
            <p:nvPicPr>
              <p:cNvPr id="39" name="墨迹 38"/>
              <p:cNvPicPr/>
              <p:nvPr/>
            </p:nvPicPr>
            <p:blipFill>
              <a:blip r:embed="rId15"/>
              <a:stretch>
                <a:fillRect/>
              </a:stretch>
            </p:blipFill>
            <p:spPr>
              <a:xfrm>
                <a:off x="3418047" y="1423884"/>
                <a:ext cx="90360" cy="2454120"/>
              </a:xfrm>
              <a:prstGeom prst="rect">
                <a:avLst/>
              </a:prstGeom>
            </p:spPr>
          </p:pic>
        </mc:Fallback>
      </mc:AlternateContent>
    </p:spTree>
    <p:extLst>
      <p:ext uri="{BB962C8B-B14F-4D97-AF65-F5344CB8AC3E}">
        <p14:creationId xmlns:p14="http://schemas.microsoft.com/office/powerpoint/2010/main" val="291704610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pic>
        <p:nvPicPr>
          <p:cNvPr id="7" name="图片 6"/>
          <p:cNvPicPr>
            <a:picLocks noChangeAspect="1"/>
          </p:cNvPicPr>
          <p:nvPr/>
        </p:nvPicPr>
        <p:blipFill>
          <a:blip r:embed="rId2"/>
          <a:stretch>
            <a:fillRect/>
          </a:stretch>
        </p:blipFill>
        <p:spPr>
          <a:xfrm>
            <a:off x="4788024" y="-13159"/>
            <a:ext cx="4287176" cy="6858000"/>
          </a:xfrm>
          <a:prstGeom prst="rect">
            <a:avLst/>
          </a:prstGeom>
        </p:spPr>
      </p:pic>
      <p:sp>
        <p:nvSpPr>
          <p:cNvPr id="8" name="标题 1"/>
          <p:cNvSpPr txBox="1">
            <a:spLocks/>
          </p:cNvSpPr>
          <p:nvPr/>
        </p:nvSpPr>
        <p:spPr bwMode="auto">
          <a:xfrm>
            <a:off x="67" y="115188"/>
            <a:ext cx="8675593" cy="649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875" tIns="45456" rIns="90875" bIns="45456" numCol="1" anchor="ctr" anchorCtr="0" compatLnSpc="1">
            <a:prstTxWarp prst="textNoShape">
              <a:avLst/>
            </a:prstTxWarp>
          </a:bodyPr>
          <a:lstStyle>
            <a:lvl1pPr marL="269628" indent="-269628" algn="l" defTabSz="681719" rtl="0" eaLnBrk="0" fontAlgn="base" hangingPunct="0">
              <a:spcBef>
                <a:spcPct val="0"/>
              </a:spcBef>
              <a:spcAft>
                <a:spcPct val="0"/>
              </a:spcAft>
              <a:defRPr sz="2100" b="1">
                <a:solidFill>
                  <a:schemeClr val="bg1"/>
                </a:solidFill>
                <a:latin typeface="+mj-lt"/>
                <a:ea typeface="+mj-ea"/>
                <a:cs typeface="+mj-cs"/>
              </a:defRPr>
            </a:lvl1pPr>
            <a:lvl2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2pPr>
            <a:lvl3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3pPr>
            <a:lvl4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4pPr>
            <a:lvl5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5pPr>
            <a:lvl6pPr marL="544990" algn="l" defTabSz="681719" rtl="0" fontAlgn="base">
              <a:spcBef>
                <a:spcPct val="0"/>
              </a:spcBef>
              <a:spcAft>
                <a:spcPct val="0"/>
              </a:spcAft>
              <a:defRPr sz="2100" b="1">
                <a:solidFill>
                  <a:schemeClr val="bg1"/>
                </a:solidFill>
                <a:latin typeface="Arial" pitchFamily="34" charset="0"/>
                <a:ea typeface="微软雅黑" pitchFamily="34" charset="-122"/>
              </a:defRPr>
            </a:lvl6pPr>
            <a:lvl7pPr marL="820361" algn="l" defTabSz="681719" rtl="0" fontAlgn="base">
              <a:spcBef>
                <a:spcPct val="0"/>
              </a:spcBef>
              <a:spcAft>
                <a:spcPct val="0"/>
              </a:spcAft>
              <a:defRPr sz="2100" b="1">
                <a:solidFill>
                  <a:schemeClr val="bg1"/>
                </a:solidFill>
                <a:latin typeface="Arial" pitchFamily="34" charset="0"/>
                <a:ea typeface="微软雅黑" pitchFamily="34" charset="-122"/>
              </a:defRPr>
            </a:lvl7pPr>
            <a:lvl8pPr marL="1095719" algn="l" defTabSz="681719" rtl="0" fontAlgn="base">
              <a:spcBef>
                <a:spcPct val="0"/>
              </a:spcBef>
              <a:spcAft>
                <a:spcPct val="0"/>
              </a:spcAft>
              <a:defRPr sz="2100" b="1">
                <a:solidFill>
                  <a:schemeClr val="bg1"/>
                </a:solidFill>
                <a:latin typeface="Arial" pitchFamily="34" charset="0"/>
                <a:ea typeface="微软雅黑" pitchFamily="34" charset="-122"/>
              </a:defRPr>
            </a:lvl8pPr>
            <a:lvl9pPr marL="1371082" algn="l" defTabSz="681719" rtl="0" fontAlgn="base">
              <a:spcBef>
                <a:spcPct val="0"/>
              </a:spcBef>
              <a:spcAft>
                <a:spcPct val="0"/>
              </a:spcAft>
              <a:defRPr sz="2100" b="1">
                <a:solidFill>
                  <a:schemeClr val="bg1"/>
                </a:solidFill>
                <a:latin typeface="Arial" pitchFamily="34" charset="0"/>
                <a:ea typeface="微软雅黑" pitchFamily="34" charset="-122"/>
              </a:defRPr>
            </a:lvl9pPr>
          </a:lstStyle>
          <a:p>
            <a:r>
              <a:rPr lang="en-US" altLang="zh-CN" kern="0"/>
              <a:t>3.4 </a:t>
            </a:r>
            <a:r>
              <a:rPr lang="zh-CN" altLang="en-US" kern="0"/>
              <a:t>全色绝对定标操作详解</a:t>
            </a:r>
            <a:endParaRPr lang="zh-CN" altLang="en-US" kern="0" dirty="0"/>
          </a:p>
        </p:txBody>
      </p:sp>
      <p:sp>
        <p:nvSpPr>
          <p:cNvPr id="9" name="Text Box 4"/>
          <p:cNvSpPr txBox="1">
            <a:spLocks noChangeArrowheads="1"/>
          </p:cNvSpPr>
          <p:nvPr/>
        </p:nvSpPr>
        <p:spPr bwMode="auto">
          <a:xfrm>
            <a:off x="58959" y="3447639"/>
            <a:ext cx="4283901"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相机文件中虚拟片手动改完后，全色绝对定标结束。</a:t>
            </a:r>
            <a:endParaRPr lang="en-US" altLang="zh-CN" b="1" dirty="0">
              <a:solidFill>
                <a:srgbClr val="C00000"/>
              </a:solidFill>
              <a:latin typeface="微软雅黑" pitchFamily="34" charset="-122"/>
              <a:ea typeface="微软雅黑" pitchFamily="34" charset="-122"/>
            </a:endParaRPr>
          </a:p>
        </p:txBody>
      </p:sp>
      <p:sp>
        <p:nvSpPr>
          <p:cNvPr id="10" name="矩形 9"/>
          <p:cNvSpPr/>
          <p:nvPr/>
        </p:nvSpPr>
        <p:spPr bwMode="auto">
          <a:xfrm>
            <a:off x="6372199" y="5589239"/>
            <a:ext cx="1944217" cy="1255601"/>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94145678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全色和多光谱相对定标操作详解</a:t>
            </a:r>
          </a:p>
        </p:txBody>
      </p:sp>
      <p:sp>
        <p:nvSpPr>
          <p:cNvPr id="6" name="Text Box 4"/>
          <p:cNvSpPr txBox="1">
            <a:spLocks noChangeArrowheads="1"/>
          </p:cNvSpPr>
          <p:nvPr/>
        </p:nvSpPr>
        <p:spPr bwMode="auto">
          <a:xfrm>
            <a:off x="53962" y="2461733"/>
            <a:ext cx="4283901" cy="1908215"/>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       下面开始介绍全色和多光谱相对定标的具体流程和方法。</a:t>
            </a:r>
            <a:endParaRPr lang="en-US" altLang="zh-CN" b="1" dirty="0">
              <a:solidFill>
                <a:srgbClr val="C00000"/>
              </a:solidFill>
              <a:latin typeface="微软雅黑" pitchFamily="34" charset="-122"/>
              <a:ea typeface="微软雅黑" pitchFamily="34" charset="-122"/>
            </a:endParaRPr>
          </a:p>
          <a:p>
            <a:pPr algn="just" eaLnBrk="0" hangingPunct="0">
              <a:lnSpc>
                <a:spcPct val="150000"/>
              </a:lnSpc>
              <a:spcBef>
                <a:spcPts val="600"/>
              </a:spcBef>
              <a:spcAft>
                <a:spcPts val="600"/>
              </a:spcAft>
            </a:pPr>
            <a:r>
              <a:rPr lang="en-US" altLang="zh-CN" b="1" dirty="0">
                <a:solidFill>
                  <a:srgbClr val="C00000"/>
                </a:solidFill>
                <a:latin typeface="微软雅黑" pitchFamily="34" charset="-122"/>
                <a:ea typeface="微软雅黑" pitchFamily="34" charset="-122"/>
              </a:rPr>
              <a:t>       </a:t>
            </a:r>
            <a:r>
              <a:rPr lang="zh-CN" altLang="en-US" b="1" dirty="0">
                <a:solidFill>
                  <a:srgbClr val="C00000"/>
                </a:solidFill>
                <a:latin typeface="微软雅黑" pitchFamily="34" charset="-122"/>
                <a:ea typeface="微软雅黑" pitchFamily="34" charset="-122"/>
              </a:rPr>
              <a:t>首先是定标工程的建立和数据的输入。</a:t>
            </a:r>
            <a:endParaRPr lang="en-US" altLang="zh-CN" b="1" dirty="0">
              <a:solidFill>
                <a:srgbClr val="C00000"/>
              </a:solidFill>
              <a:latin typeface="微软雅黑" pitchFamily="34" charset="-122"/>
              <a:ea typeface="微软雅黑" pitchFamily="34" charset="-122"/>
            </a:endParaRPr>
          </a:p>
        </p:txBody>
      </p:sp>
      <p:pic>
        <p:nvPicPr>
          <p:cNvPr id="7" name="图片 6"/>
          <p:cNvPicPr>
            <a:picLocks noChangeAspect="1"/>
          </p:cNvPicPr>
          <p:nvPr/>
        </p:nvPicPr>
        <p:blipFill>
          <a:blip r:embed="rId2"/>
          <a:stretch>
            <a:fillRect/>
          </a:stretch>
        </p:blipFill>
        <p:spPr>
          <a:xfrm>
            <a:off x="4188037" y="-13160"/>
            <a:ext cx="4944453" cy="6858000"/>
          </a:xfrm>
          <a:prstGeom prst="rect">
            <a:avLst/>
          </a:prstGeom>
        </p:spPr>
      </p:pic>
      <p:sp>
        <p:nvSpPr>
          <p:cNvPr id="8" name="矩形 7"/>
          <p:cNvSpPr/>
          <p:nvPr/>
        </p:nvSpPr>
        <p:spPr bwMode="auto">
          <a:xfrm>
            <a:off x="6132808" y="548680"/>
            <a:ext cx="1944216" cy="118892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373548676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全色和多光谱相对定标操作详解</a:t>
            </a:r>
          </a:p>
        </p:txBody>
      </p:sp>
      <p:sp>
        <p:nvSpPr>
          <p:cNvPr id="4" name="矩形 3"/>
          <p:cNvSpPr/>
          <p:nvPr/>
        </p:nvSpPr>
        <p:spPr>
          <a:xfrm>
            <a:off x="107504" y="980728"/>
            <a:ext cx="8856984" cy="1477328"/>
          </a:xfrm>
          <a:prstGeom prst="rect">
            <a:avLst/>
          </a:prstGeom>
        </p:spPr>
        <p:txBody>
          <a:bodyPr wrap="square">
            <a:spAutoFit/>
          </a:bodyPr>
          <a:lstStyle/>
          <a:p>
            <a:r>
              <a:rPr lang="zh-CN" altLang="en-US" b="1" dirty="0">
                <a:solidFill>
                  <a:srgbClr val="C00000"/>
                </a:solidFill>
                <a:latin typeface="微软雅黑" pitchFamily="34" charset="-122"/>
                <a:ea typeface="微软雅黑" pitchFamily="34" charset="-122"/>
              </a:rPr>
              <a:t>       在全色和多光谱定标之前，首先要对即将输入工程中的多光谱的初始相机文件进行修改：</a:t>
            </a:r>
            <a:endParaRPr lang="en-US" altLang="zh-CN" b="1" dirty="0">
              <a:solidFill>
                <a:srgbClr val="C00000"/>
              </a:solidFill>
              <a:latin typeface="微软雅黑" pitchFamily="34" charset="-122"/>
              <a:ea typeface="微软雅黑" pitchFamily="34" charset="-122"/>
            </a:endParaRPr>
          </a:p>
          <a:p>
            <a:r>
              <a:rPr lang="en-US" altLang="zh-CN" b="1" dirty="0">
                <a:solidFill>
                  <a:srgbClr val="C00000"/>
                </a:solidFill>
                <a:latin typeface="微软雅黑" pitchFamily="34" charset="-122"/>
                <a:ea typeface="微软雅黑" pitchFamily="34" charset="-122"/>
              </a:rPr>
              <a:t>       </a:t>
            </a:r>
            <a:r>
              <a:rPr lang="zh-CN" altLang="en-US" b="1" dirty="0">
                <a:solidFill>
                  <a:srgbClr val="C00000"/>
                </a:solidFill>
                <a:latin typeface="微软雅黑" pitchFamily="34" charset="-122"/>
                <a:ea typeface="微软雅黑" pitchFamily="34" charset="-122"/>
              </a:rPr>
              <a:t>需要把前面定标好的全色相机文件中的外部安装矩阵（</a:t>
            </a:r>
            <a:r>
              <a:rPr lang="en-US" altLang="zh-CN" b="1" dirty="0" err="1">
                <a:solidFill>
                  <a:srgbClr val="C00000"/>
                </a:solidFill>
                <a:latin typeface="微软雅黑" pitchFamily="34" charset="-122"/>
                <a:ea typeface="微软雅黑" pitchFamily="34" charset="-122"/>
              </a:rPr>
              <a:t>Instrument_AngleBias_R</a:t>
            </a:r>
            <a:r>
              <a:rPr lang="zh-CN" altLang="en-US" b="1" dirty="0">
                <a:solidFill>
                  <a:srgbClr val="C00000"/>
                </a:solidFill>
                <a:latin typeface="微软雅黑" pitchFamily="34" charset="-122"/>
                <a:ea typeface="微软雅黑" pitchFamily="34" charset="-122"/>
              </a:rPr>
              <a:t>）的</a:t>
            </a:r>
            <a:r>
              <a:rPr lang="en-US" altLang="zh-CN" b="1" dirty="0">
                <a:solidFill>
                  <a:srgbClr val="C00000"/>
                </a:solidFill>
                <a:latin typeface="微软雅黑" pitchFamily="34" charset="-122"/>
                <a:ea typeface="微软雅黑" pitchFamily="34" charset="-122"/>
              </a:rPr>
              <a:t>9</a:t>
            </a:r>
            <a:r>
              <a:rPr lang="zh-CN" altLang="en-US" b="1" dirty="0">
                <a:solidFill>
                  <a:srgbClr val="C00000"/>
                </a:solidFill>
                <a:latin typeface="微软雅黑" pitchFamily="34" charset="-122"/>
                <a:ea typeface="微软雅黑" pitchFamily="34" charset="-122"/>
              </a:rPr>
              <a:t>个系数复制到多光谱初始相机文件中的对应位置，如下：</a:t>
            </a:r>
            <a:endParaRPr lang="zh-CN" altLang="en-US" dirty="0"/>
          </a:p>
        </p:txBody>
      </p:sp>
    </p:spTree>
    <p:extLst>
      <p:ext uri="{BB962C8B-B14F-4D97-AF65-F5344CB8AC3E}">
        <p14:creationId xmlns:p14="http://schemas.microsoft.com/office/powerpoint/2010/main" val="153678615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全色和多光谱相对定标操作详解</a:t>
            </a:r>
          </a:p>
        </p:txBody>
      </p:sp>
      <p:sp>
        <p:nvSpPr>
          <p:cNvPr id="4" name="矩形 3"/>
          <p:cNvSpPr/>
          <p:nvPr/>
        </p:nvSpPr>
        <p:spPr>
          <a:xfrm>
            <a:off x="107504" y="980728"/>
            <a:ext cx="8856984" cy="1477328"/>
          </a:xfrm>
          <a:prstGeom prst="rect">
            <a:avLst/>
          </a:prstGeom>
        </p:spPr>
        <p:txBody>
          <a:bodyPr wrap="square">
            <a:spAutoFit/>
          </a:bodyPr>
          <a:lstStyle/>
          <a:p>
            <a:r>
              <a:rPr lang="zh-CN" altLang="en-US" b="1" dirty="0">
                <a:solidFill>
                  <a:srgbClr val="C00000"/>
                </a:solidFill>
                <a:latin typeface="微软雅黑" pitchFamily="34" charset="-122"/>
                <a:ea typeface="微软雅黑" pitchFamily="34" charset="-122"/>
              </a:rPr>
              <a:t>       在全色和多光谱定标之前，首先要对即将输入工程中的多光谱的初始相机文件进行修改：</a:t>
            </a:r>
            <a:endParaRPr lang="en-US" altLang="zh-CN" b="1" dirty="0">
              <a:solidFill>
                <a:srgbClr val="C00000"/>
              </a:solidFill>
              <a:latin typeface="微软雅黑" pitchFamily="34" charset="-122"/>
              <a:ea typeface="微软雅黑" pitchFamily="34" charset="-122"/>
            </a:endParaRPr>
          </a:p>
          <a:p>
            <a:r>
              <a:rPr lang="en-US" altLang="zh-CN" b="1" dirty="0">
                <a:solidFill>
                  <a:srgbClr val="C00000"/>
                </a:solidFill>
                <a:latin typeface="微软雅黑" pitchFamily="34" charset="-122"/>
                <a:ea typeface="微软雅黑" pitchFamily="34" charset="-122"/>
              </a:rPr>
              <a:t>       </a:t>
            </a:r>
            <a:r>
              <a:rPr lang="zh-CN" altLang="en-US" b="1" dirty="0">
                <a:solidFill>
                  <a:srgbClr val="C00000"/>
                </a:solidFill>
                <a:latin typeface="微软雅黑" pitchFamily="34" charset="-122"/>
                <a:ea typeface="微软雅黑" pitchFamily="34" charset="-122"/>
              </a:rPr>
              <a:t>需要把前面定标好的全色相机文件中的外部安装矩阵（</a:t>
            </a:r>
            <a:r>
              <a:rPr lang="en-US" altLang="zh-CN" b="1" dirty="0" err="1">
                <a:solidFill>
                  <a:srgbClr val="C00000"/>
                </a:solidFill>
                <a:latin typeface="微软雅黑" pitchFamily="34" charset="-122"/>
                <a:ea typeface="微软雅黑" pitchFamily="34" charset="-122"/>
              </a:rPr>
              <a:t>Instrument_AngleBias_R</a:t>
            </a:r>
            <a:r>
              <a:rPr lang="zh-CN" altLang="en-US" b="1" dirty="0">
                <a:solidFill>
                  <a:srgbClr val="C00000"/>
                </a:solidFill>
                <a:latin typeface="微软雅黑" pitchFamily="34" charset="-122"/>
                <a:ea typeface="微软雅黑" pitchFamily="34" charset="-122"/>
              </a:rPr>
              <a:t>）的</a:t>
            </a:r>
            <a:r>
              <a:rPr lang="en-US" altLang="zh-CN" b="1" dirty="0">
                <a:solidFill>
                  <a:srgbClr val="C00000"/>
                </a:solidFill>
                <a:latin typeface="微软雅黑" pitchFamily="34" charset="-122"/>
                <a:ea typeface="微软雅黑" pitchFamily="34" charset="-122"/>
              </a:rPr>
              <a:t>9</a:t>
            </a:r>
            <a:r>
              <a:rPr lang="zh-CN" altLang="en-US" b="1" dirty="0">
                <a:solidFill>
                  <a:srgbClr val="C00000"/>
                </a:solidFill>
                <a:latin typeface="微软雅黑" pitchFamily="34" charset="-122"/>
                <a:ea typeface="微软雅黑" pitchFamily="34" charset="-122"/>
              </a:rPr>
              <a:t>个系数复制到多光谱初始相机文件中的对应位置，如下：</a:t>
            </a:r>
            <a:endParaRPr lang="zh-CN" altLang="en-US" dirty="0"/>
          </a:p>
        </p:txBody>
      </p:sp>
      <p:pic>
        <p:nvPicPr>
          <p:cNvPr id="5" name="图片 4"/>
          <p:cNvPicPr>
            <a:picLocks noChangeAspect="1"/>
          </p:cNvPicPr>
          <p:nvPr/>
        </p:nvPicPr>
        <p:blipFill>
          <a:blip r:embed="rId2"/>
          <a:stretch>
            <a:fillRect/>
          </a:stretch>
        </p:blipFill>
        <p:spPr>
          <a:xfrm>
            <a:off x="67" y="968139"/>
            <a:ext cx="9144000" cy="2979834"/>
          </a:xfrm>
          <a:prstGeom prst="rect">
            <a:avLst/>
          </a:prstGeom>
        </p:spPr>
      </p:pic>
      <p:sp>
        <p:nvSpPr>
          <p:cNvPr id="2" name="文本框 1"/>
          <p:cNvSpPr txBox="1"/>
          <p:nvPr/>
        </p:nvSpPr>
        <p:spPr>
          <a:xfrm>
            <a:off x="2051720" y="1140186"/>
            <a:ext cx="2954655" cy="369332"/>
          </a:xfrm>
          <a:prstGeom prst="rect">
            <a:avLst/>
          </a:prstGeom>
          <a:noFill/>
        </p:spPr>
        <p:txBody>
          <a:bodyPr wrap="none" rtlCol="0">
            <a:spAutoFit/>
          </a:bodyPr>
          <a:lstStyle/>
          <a:p>
            <a:r>
              <a:rPr lang="zh-CN" altLang="en-US" dirty="0">
                <a:solidFill>
                  <a:srgbClr val="FF0000"/>
                </a:solidFill>
              </a:rPr>
              <a:t>已经定标好的全色相机文件</a:t>
            </a:r>
          </a:p>
        </p:txBody>
      </p:sp>
      <p:pic>
        <p:nvPicPr>
          <p:cNvPr id="6" name="图片 5"/>
          <p:cNvPicPr>
            <a:picLocks noChangeAspect="1"/>
          </p:cNvPicPr>
          <p:nvPr/>
        </p:nvPicPr>
        <p:blipFill>
          <a:blip r:embed="rId3"/>
          <a:stretch>
            <a:fillRect/>
          </a:stretch>
        </p:blipFill>
        <p:spPr>
          <a:xfrm>
            <a:off x="-36004" y="3792743"/>
            <a:ext cx="9144000" cy="3069771"/>
          </a:xfrm>
          <a:prstGeom prst="rect">
            <a:avLst/>
          </a:prstGeom>
        </p:spPr>
      </p:pic>
      <p:sp>
        <p:nvSpPr>
          <p:cNvPr id="7" name="文本框 6"/>
          <p:cNvSpPr txBox="1"/>
          <p:nvPr/>
        </p:nvSpPr>
        <p:spPr>
          <a:xfrm>
            <a:off x="2267744" y="4168369"/>
            <a:ext cx="3416320" cy="369332"/>
          </a:xfrm>
          <a:prstGeom prst="rect">
            <a:avLst/>
          </a:prstGeom>
          <a:noFill/>
        </p:spPr>
        <p:txBody>
          <a:bodyPr wrap="none" rtlCol="0">
            <a:spAutoFit/>
          </a:bodyPr>
          <a:lstStyle/>
          <a:p>
            <a:r>
              <a:rPr lang="zh-CN" altLang="en-US" dirty="0">
                <a:solidFill>
                  <a:srgbClr val="FF0000"/>
                </a:solidFill>
              </a:rPr>
              <a:t>还未定标的多光谱初始相机文件</a:t>
            </a:r>
          </a:p>
        </p:txBody>
      </p:sp>
    </p:spTree>
    <p:extLst>
      <p:ext uri="{BB962C8B-B14F-4D97-AF65-F5344CB8AC3E}">
        <p14:creationId xmlns:p14="http://schemas.microsoft.com/office/powerpoint/2010/main" val="126029071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8210" y="1416616"/>
            <a:ext cx="4457143" cy="1790476"/>
          </a:xfrm>
          <a:prstGeom prst="rect">
            <a:avLst/>
          </a:prstGeom>
        </p:spPr>
      </p:pic>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全色和多光谱相对定标操作详解</a:t>
            </a:r>
          </a:p>
        </p:txBody>
      </p:sp>
      <p:grpSp>
        <p:nvGrpSpPr>
          <p:cNvPr id="10" name="组合 9"/>
          <p:cNvGrpSpPr/>
          <p:nvPr/>
        </p:nvGrpSpPr>
        <p:grpSpPr>
          <a:xfrm>
            <a:off x="67" y="836712"/>
            <a:ext cx="8964488" cy="507831"/>
            <a:chOff x="67" y="836712"/>
            <a:chExt cx="8964488" cy="507831"/>
          </a:xfrm>
        </p:grpSpPr>
        <p:sp>
          <p:nvSpPr>
            <p:cNvPr id="11" name="Text Box 4"/>
            <p:cNvSpPr txBox="1">
              <a:spLocks noChangeArrowheads="1"/>
            </p:cNvSpPr>
            <p:nvPr/>
          </p:nvSpPr>
          <p:spPr bwMode="auto">
            <a:xfrm>
              <a:off x="67" y="836712"/>
              <a:ext cx="896448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首先打开</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软件，点击“新建”按钮      ，打开如下图对话框：</a:t>
              </a:r>
              <a:endParaRPr lang="en-US" altLang="zh-CN" b="1" dirty="0">
                <a:solidFill>
                  <a:srgbClr val="C00000"/>
                </a:solidFill>
                <a:latin typeface="微软雅黑" pitchFamily="34" charset="-122"/>
                <a:ea typeface="微软雅黑" pitchFamily="34" charset="-122"/>
              </a:endParaRPr>
            </a:p>
          </p:txBody>
        </p:sp>
        <p:pic>
          <p:nvPicPr>
            <p:cNvPr id="12" name="图片 11"/>
            <p:cNvPicPr>
              <a:picLocks noChangeAspect="1"/>
            </p:cNvPicPr>
            <p:nvPr/>
          </p:nvPicPr>
          <p:blipFill>
            <a:blip r:embed="rId3"/>
            <a:stretch>
              <a:fillRect/>
            </a:stretch>
          </p:blipFill>
          <p:spPr>
            <a:xfrm>
              <a:off x="4353739" y="1013752"/>
              <a:ext cx="304863" cy="225824"/>
            </a:xfrm>
            <a:prstGeom prst="rect">
              <a:avLst/>
            </a:prstGeom>
            <a:ln>
              <a:solidFill>
                <a:schemeClr val="tx1"/>
              </a:solidFill>
            </a:ln>
          </p:spPr>
        </p:pic>
      </p:grpSp>
      <p:cxnSp>
        <p:nvCxnSpPr>
          <p:cNvPr id="14" name="直接箭头连接符 13"/>
          <p:cNvCxnSpPr/>
          <p:nvPr/>
        </p:nvCxnSpPr>
        <p:spPr bwMode="auto">
          <a:xfrm>
            <a:off x="4337863" y="1844824"/>
            <a:ext cx="810201"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p:cNvSpPr txBox="1"/>
          <p:nvPr/>
        </p:nvSpPr>
        <p:spPr>
          <a:xfrm>
            <a:off x="5148064" y="1660158"/>
            <a:ext cx="1800493" cy="369332"/>
          </a:xfrm>
          <a:prstGeom prst="rect">
            <a:avLst/>
          </a:prstGeom>
          <a:noFill/>
        </p:spPr>
        <p:txBody>
          <a:bodyPr wrap="none" rtlCol="0">
            <a:spAutoFit/>
          </a:bodyPr>
          <a:lstStyle/>
          <a:p>
            <a:r>
              <a:rPr lang="zh-CN" altLang="en-US" dirty="0"/>
              <a:t>输入工程名称；</a:t>
            </a:r>
          </a:p>
        </p:txBody>
      </p:sp>
      <p:cxnSp>
        <p:nvCxnSpPr>
          <p:cNvPr id="16" name="直接箭头连接符 15"/>
          <p:cNvCxnSpPr/>
          <p:nvPr/>
        </p:nvCxnSpPr>
        <p:spPr bwMode="auto">
          <a:xfrm>
            <a:off x="4353739" y="2093944"/>
            <a:ext cx="810201"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p:cNvSpPr txBox="1"/>
          <p:nvPr/>
        </p:nvSpPr>
        <p:spPr>
          <a:xfrm>
            <a:off x="5146398" y="1937157"/>
            <a:ext cx="3583032" cy="646331"/>
          </a:xfrm>
          <a:prstGeom prst="rect">
            <a:avLst/>
          </a:prstGeom>
          <a:noFill/>
        </p:spPr>
        <p:txBody>
          <a:bodyPr wrap="none" rtlCol="0">
            <a:spAutoFit/>
          </a:bodyPr>
          <a:lstStyle/>
          <a:p>
            <a:r>
              <a:rPr lang="zh-CN" altLang="en-US" dirty="0"/>
              <a:t>工程描述；</a:t>
            </a:r>
            <a:endParaRPr lang="en-US" altLang="zh-CN" dirty="0"/>
          </a:p>
          <a:p>
            <a:r>
              <a:rPr lang="zh-CN" altLang="en-US" dirty="0"/>
              <a:t>保存在工程目录下的</a:t>
            </a:r>
            <a:r>
              <a:rPr lang="en-US" altLang="zh-CN" dirty="0"/>
              <a:t>readme.txt</a:t>
            </a:r>
            <a:r>
              <a:rPr lang="zh-CN" altLang="en-US" dirty="0"/>
              <a:t>。</a:t>
            </a:r>
          </a:p>
        </p:txBody>
      </p:sp>
      <p:cxnSp>
        <p:nvCxnSpPr>
          <p:cNvPr id="18" name="直接箭头连接符 17"/>
          <p:cNvCxnSpPr>
            <a:cxnSpLocks/>
          </p:cNvCxnSpPr>
          <p:nvPr/>
        </p:nvCxnSpPr>
        <p:spPr bwMode="auto">
          <a:xfrm>
            <a:off x="4362238" y="2343064"/>
            <a:ext cx="929842" cy="43786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p:cNvSpPr txBox="1"/>
          <p:nvPr/>
        </p:nvSpPr>
        <p:spPr>
          <a:xfrm>
            <a:off x="5252804" y="2537321"/>
            <a:ext cx="3711752" cy="923330"/>
          </a:xfrm>
          <a:prstGeom prst="rect">
            <a:avLst/>
          </a:prstGeom>
          <a:noFill/>
        </p:spPr>
        <p:txBody>
          <a:bodyPr wrap="square" rtlCol="0">
            <a:spAutoFit/>
          </a:bodyPr>
          <a:lstStyle/>
          <a:p>
            <a:r>
              <a:rPr lang="zh-CN" altLang="en-US" dirty="0"/>
              <a:t>工程创建路径；</a:t>
            </a:r>
            <a:endParaRPr lang="en-US" altLang="zh-CN" dirty="0"/>
          </a:p>
          <a:p>
            <a:r>
              <a:rPr lang="zh-CN" altLang="en-US" dirty="0"/>
              <a:t>最好提前建好文件夹，程序不会自己建工程文件夹。</a:t>
            </a:r>
            <a:endParaRPr lang="en-US" altLang="zh-CN" dirty="0"/>
          </a:p>
        </p:txBody>
      </p:sp>
      <p:cxnSp>
        <p:nvCxnSpPr>
          <p:cNvPr id="20" name="直接箭头连接符 19"/>
          <p:cNvCxnSpPr>
            <a:cxnSpLocks/>
          </p:cNvCxnSpPr>
          <p:nvPr/>
        </p:nvCxnSpPr>
        <p:spPr bwMode="auto">
          <a:xfrm>
            <a:off x="1827488" y="2760290"/>
            <a:ext cx="0" cy="81272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本框 20"/>
          <p:cNvSpPr txBox="1"/>
          <p:nvPr/>
        </p:nvSpPr>
        <p:spPr>
          <a:xfrm>
            <a:off x="291253" y="3573016"/>
            <a:ext cx="4191058" cy="369332"/>
          </a:xfrm>
          <a:prstGeom prst="rect">
            <a:avLst/>
          </a:prstGeom>
          <a:noFill/>
        </p:spPr>
        <p:txBody>
          <a:bodyPr wrap="square" rtlCol="0">
            <a:spAutoFit/>
          </a:bodyPr>
          <a:lstStyle/>
          <a:p>
            <a:r>
              <a:rPr lang="zh-CN" altLang="en-US" dirty="0"/>
              <a:t>定标类型，选择“双相机相对定标”</a:t>
            </a:r>
            <a:endParaRPr lang="en-US" altLang="zh-CN" dirty="0"/>
          </a:p>
        </p:txBody>
      </p:sp>
      <p:sp>
        <p:nvSpPr>
          <p:cNvPr id="22" name="Text Box 4"/>
          <p:cNvSpPr txBox="1">
            <a:spLocks noChangeArrowheads="1"/>
          </p:cNvSpPr>
          <p:nvPr/>
        </p:nvSpPr>
        <p:spPr bwMode="auto">
          <a:xfrm>
            <a:off x="176358" y="4139989"/>
            <a:ext cx="8964488" cy="45890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设置好后，点击“下一步”：</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55232781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46526" y="969585"/>
            <a:ext cx="5285714" cy="3695238"/>
          </a:xfrm>
          <a:prstGeom prst="rect">
            <a:avLst/>
          </a:prstGeom>
        </p:spPr>
      </p:pic>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cxnSp>
        <p:nvCxnSpPr>
          <p:cNvPr id="5" name="直接箭头连接符 4"/>
          <p:cNvCxnSpPr>
            <a:cxnSpLocks/>
          </p:cNvCxnSpPr>
          <p:nvPr/>
        </p:nvCxnSpPr>
        <p:spPr bwMode="auto">
          <a:xfrm flipH="1">
            <a:off x="1259632" y="1714448"/>
            <a:ext cx="1080120"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文本框 5"/>
          <p:cNvSpPr txBox="1"/>
          <p:nvPr/>
        </p:nvSpPr>
        <p:spPr>
          <a:xfrm>
            <a:off x="219245" y="1520054"/>
            <a:ext cx="1112395" cy="369332"/>
          </a:xfrm>
          <a:prstGeom prst="rect">
            <a:avLst/>
          </a:prstGeom>
          <a:noFill/>
        </p:spPr>
        <p:txBody>
          <a:bodyPr wrap="square" rtlCol="0">
            <a:spAutoFit/>
          </a:bodyPr>
          <a:lstStyle/>
          <a:p>
            <a:r>
              <a:rPr lang="zh-CN" altLang="en-US" dirty="0"/>
              <a:t>选择主片</a:t>
            </a:r>
            <a:endParaRPr lang="en-US" altLang="zh-CN" dirty="0"/>
          </a:p>
        </p:txBody>
      </p:sp>
      <p:cxnSp>
        <p:nvCxnSpPr>
          <p:cNvPr id="9" name="直接箭头连接符 8"/>
          <p:cNvCxnSpPr>
            <a:cxnSpLocks/>
            <a:endCxn id="13" idx="1"/>
          </p:cNvCxnSpPr>
          <p:nvPr/>
        </p:nvCxnSpPr>
        <p:spPr bwMode="auto">
          <a:xfrm flipV="1">
            <a:off x="6588224" y="1080494"/>
            <a:ext cx="427167" cy="50765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p:cNvSpPr txBox="1"/>
          <p:nvPr/>
        </p:nvSpPr>
        <p:spPr>
          <a:xfrm>
            <a:off x="7015391" y="757328"/>
            <a:ext cx="2016224" cy="646331"/>
          </a:xfrm>
          <a:prstGeom prst="rect">
            <a:avLst/>
          </a:prstGeom>
          <a:noFill/>
        </p:spPr>
        <p:txBody>
          <a:bodyPr wrap="square" rtlCol="0">
            <a:spAutoFit/>
          </a:bodyPr>
          <a:lstStyle/>
          <a:p>
            <a:r>
              <a:rPr lang="zh-CN" altLang="en-US" dirty="0"/>
              <a:t>选择全色的分片参考数据</a:t>
            </a:r>
            <a:endParaRPr lang="en-US" altLang="zh-CN" dirty="0"/>
          </a:p>
        </p:txBody>
      </p:sp>
      <p:cxnSp>
        <p:nvCxnSpPr>
          <p:cNvPr id="14" name="直接箭头连接符 13"/>
          <p:cNvCxnSpPr>
            <a:cxnSpLocks/>
            <a:endCxn id="16" idx="1"/>
          </p:cNvCxnSpPr>
          <p:nvPr/>
        </p:nvCxnSpPr>
        <p:spPr bwMode="auto">
          <a:xfrm flipV="1">
            <a:off x="6518437" y="1658660"/>
            <a:ext cx="613417" cy="134515"/>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p:cNvSpPr txBox="1"/>
          <p:nvPr/>
        </p:nvSpPr>
        <p:spPr>
          <a:xfrm>
            <a:off x="7131854" y="1473994"/>
            <a:ext cx="1805081" cy="369332"/>
          </a:xfrm>
          <a:prstGeom prst="rect">
            <a:avLst/>
          </a:prstGeom>
          <a:noFill/>
        </p:spPr>
        <p:txBody>
          <a:bodyPr wrap="square" rtlCol="0">
            <a:spAutoFit/>
          </a:bodyPr>
          <a:lstStyle/>
          <a:p>
            <a:r>
              <a:rPr lang="zh-CN" altLang="en-US" dirty="0"/>
              <a:t>移除选择的数据</a:t>
            </a:r>
            <a:endParaRPr lang="en-US" altLang="zh-CN" dirty="0"/>
          </a:p>
        </p:txBody>
      </p:sp>
      <p:cxnSp>
        <p:nvCxnSpPr>
          <p:cNvPr id="17" name="直接箭头连接符 16"/>
          <p:cNvCxnSpPr>
            <a:cxnSpLocks/>
            <a:endCxn id="18" idx="1"/>
          </p:cNvCxnSpPr>
          <p:nvPr/>
        </p:nvCxnSpPr>
        <p:spPr bwMode="auto">
          <a:xfrm flipV="1">
            <a:off x="6560476" y="2294291"/>
            <a:ext cx="405864" cy="124323"/>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a:off x="6966340" y="1971125"/>
            <a:ext cx="2177660" cy="646331"/>
          </a:xfrm>
          <a:prstGeom prst="rect">
            <a:avLst/>
          </a:prstGeom>
          <a:noFill/>
        </p:spPr>
        <p:txBody>
          <a:bodyPr wrap="square" rtlCol="0">
            <a:spAutoFit/>
          </a:bodyPr>
          <a:lstStyle/>
          <a:p>
            <a:r>
              <a:rPr lang="zh-CN" altLang="en-US" dirty="0"/>
              <a:t>选择已经定好的全色相机文件</a:t>
            </a:r>
            <a:endParaRPr lang="en-US" altLang="zh-CN" dirty="0"/>
          </a:p>
        </p:txBody>
      </p:sp>
      <p:sp>
        <p:nvSpPr>
          <p:cNvPr id="20" name="矩形 19"/>
          <p:cNvSpPr/>
          <p:nvPr/>
        </p:nvSpPr>
        <p:spPr bwMode="auto">
          <a:xfrm>
            <a:off x="1603066" y="3986748"/>
            <a:ext cx="5034050" cy="29561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cxnSp>
        <p:nvCxnSpPr>
          <p:cNvPr id="21" name="直接箭头连接符 20"/>
          <p:cNvCxnSpPr>
            <a:cxnSpLocks/>
          </p:cNvCxnSpPr>
          <p:nvPr/>
        </p:nvCxnSpPr>
        <p:spPr bwMode="auto">
          <a:xfrm>
            <a:off x="6572678" y="4130102"/>
            <a:ext cx="508454" cy="533495"/>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p:cNvSpPr txBox="1"/>
          <p:nvPr/>
        </p:nvSpPr>
        <p:spPr>
          <a:xfrm>
            <a:off x="7080234" y="4396849"/>
            <a:ext cx="2177660" cy="646331"/>
          </a:xfrm>
          <a:prstGeom prst="rect">
            <a:avLst/>
          </a:prstGeom>
          <a:noFill/>
        </p:spPr>
        <p:txBody>
          <a:bodyPr wrap="square" rtlCol="0">
            <a:spAutoFit/>
          </a:bodyPr>
          <a:lstStyle/>
          <a:p>
            <a:r>
              <a:rPr lang="zh-CN" altLang="en-US" dirty="0"/>
              <a:t>参考</a:t>
            </a:r>
            <a:r>
              <a:rPr lang="en-US" altLang="zh-CN" dirty="0"/>
              <a:t>DOM</a:t>
            </a:r>
            <a:r>
              <a:rPr lang="zh-CN" altLang="en-US" dirty="0"/>
              <a:t>和</a:t>
            </a:r>
            <a:r>
              <a:rPr lang="en-US" altLang="zh-CN" dirty="0"/>
              <a:t>DEM</a:t>
            </a:r>
            <a:r>
              <a:rPr lang="zh-CN" altLang="en-US" dirty="0"/>
              <a:t>路径</a:t>
            </a:r>
            <a:endParaRPr lang="en-US" altLang="zh-CN" dirty="0"/>
          </a:p>
        </p:txBody>
      </p:sp>
      <p:sp>
        <p:nvSpPr>
          <p:cNvPr id="23" name="Text Box 4"/>
          <p:cNvSpPr txBox="1">
            <a:spLocks noChangeArrowheads="1"/>
          </p:cNvSpPr>
          <p:nvPr/>
        </p:nvSpPr>
        <p:spPr bwMode="auto">
          <a:xfrm>
            <a:off x="158881" y="4991445"/>
            <a:ext cx="7200800"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点击“确定”即可建立工程。工程建立后，在工程目录下内容如下：</a:t>
            </a:r>
            <a:endParaRPr lang="en-US" altLang="zh-CN" b="1" dirty="0">
              <a:solidFill>
                <a:srgbClr val="C00000"/>
              </a:solidFill>
              <a:latin typeface="微软雅黑" pitchFamily="34" charset="-122"/>
              <a:ea typeface="微软雅黑" pitchFamily="34" charset="-122"/>
            </a:endParaRPr>
          </a:p>
        </p:txBody>
      </p:sp>
      <p:cxnSp>
        <p:nvCxnSpPr>
          <p:cNvPr id="19" name="直接箭头连接符 18"/>
          <p:cNvCxnSpPr>
            <a:cxnSpLocks/>
            <a:endCxn id="24" idx="1"/>
          </p:cNvCxnSpPr>
          <p:nvPr/>
        </p:nvCxnSpPr>
        <p:spPr bwMode="auto">
          <a:xfrm>
            <a:off x="6518437" y="2839447"/>
            <a:ext cx="444657" cy="27190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p:cNvSpPr txBox="1"/>
          <p:nvPr/>
        </p:nvSpPr>
        <p:spPr>
          <a:xfrm>
            <a:off x="6963094" y="2649686"/>
            <a:ext cx="2016224" cy="923330"/>
          </a:xfrm>
          <a:prstGeom prst="rect">
            <a:avLst/>
          </a:prstGeom>
          <a:noFill/>
        </p:spPr>
        <p:txBody>
          <a:bodyPr wrap="square" rtlCol="0">
            <a:spAutoFit/>
          </a:bodyPr>
          <a:lstStyle/>
          <a:p>
            <a:r>
              <a:rPr lang="zh-CN" altLang="en-US" dirty="0"/>
              <a:t>选择多光谱某一波段的全部分片数据（示例为绿波段）</a:t>
            </a:r>
            <a:endParaRPr lang="en-US" altLang="zh-CN" dirty="0"/>
          </a:p>
        </p:txBody>
      </p:sp>
      <p:cxnSp>
        <p:nvCxnSpPr>
          <p:cNvPr id="29" name="直接箭头连接符 28"/>
          <p:cNvCxnSpPr>
            <a:cxnSpLocks/>
            <a:endCxn id="31" idx="1"/>
          </p:cNvCxnSpPr>
          <p:nvPr/>
        </p:nvCxnSpPr>
        <p:spPr bwMode="auto">
          <a:xfrm>
            <a:off x="6560476" y="3688104"/>
            <a:ext cx="454915" cy="289865"/>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p:cNvSpPr txBox="1"/>
          <p:nvPr/>
        </p:nvSpPr>
        <p:spPr>
          <a:xfrm>
            <a:off x="7015391" y="3654803"/>
            <a:ext cx="2177660" cy="646331"/>
          </a:xfrm>
          <a:prstGeom prst="rect">
            <a:avLst/>
          </a:prstGeom>
          <a:noFill/>
        </p:spPr>
        <p:txBody>
          <a:bodyPr wrap="square" rtlCol="0">
            <a:spAutoFit/>
          </a:bodyPr>
          <a:lstStyle/>
          <a:p>
            <a:r>
              <a:rPr lang="zh-CN" altLang="en-US" dirty="0"/>
              <a:t>多光谱初始相机文件</a:t>
            </a:r>
            <a:endParaRPr lang="en-US" altLang="zh-CN" dirty="0"/>
          </a:p>
        </p:txBody>
      </p:sp>
    </p:spTree>
    <p:extLst>
      <p:ext uri="{BB962C8B-B14F-4D97-AF65-F5344CB8AC3E}">
        <p14:creationId xmlns:p14="http://schemas.microsoft.com/office/powerpoint/2010/main" val="240146974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1614" y="1124744"/>
            <a:ext cx="4666756" cy="2395054"/>
          </a:xfrm>
          <a:prstGeom prst="rect">
            <a:avLst/>
          </a:prstGeom>
        </p:spPr>
      </p:pic>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cxnSp>
        <p:nvCxnSpPr>
          <p:cNvPr id="5" name="直接箭头连接符 4"/>
          <p:cNvCxnSpPr>
            <a:cxnSpLocks/>
          </p:cNvCxnSpPr>
          <p:nvPr/>
        </p:nvCxnSpPr>
        <p:spPr bwMode="auto">
          <a:xfrm flipV="1">
            <a:off x="3631982" y="1107463"/>
            <a:ext cx="868945" cy="50954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文本框 5"/>
          <p:cNvSpPr txBox="1"/>
          <p:nvPr/>
        </p:nvSpPr>
        <p:spPr>
          <a:xfrm>
            <a:off x="4495230" y="910228"/>
            <a:ext cx="3965321" cy="369332"/>
          </a:xfrm>
          <a:prstGeom prst="rect">
            <a:avLst/>
          </a:prstGeom>
          <a:noFill/>
        </p:spPr>
        <p:txBody>
          <a:bodyPr wrap="square" rtlCol="0">
            <a:spAutoFit/>
          </a:bodyPr>
          <a:lstStyle/>
          <a:p>
            <a:r>
              <a:rPr lang="zh-CN" altLang="en-US" dirty="0"/>
              <a:t>最终结果文件夹</a:t>
            </a:r>
            <a:endParaRPr lang="en-US" altLang="zh-CN" dirty="0"/>
          </a:p>
        </p:txBody>
      </p:sp>
      <p:cxnSp>
        <p:nvCxnSpPr>
          <p:cNvPr id="9" name="直接箭头连接符 8"/>
          <p:cNvCxnSpPr>
            <a:cxnSpLocks/>
          </p:cNvCxnSpPr>
          <p:nvPr/>
        </p:nvCxnSpPr>
        <p:spPr bwMode="auto">
          <a:xfrm flipV="1">
            <a:off x="3686579" y="1533650"/>
            <a:ext cx="808651" cy="33818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文本框 11"/>
          <p:cNvSpPr txBox="1"/>
          <p:nvPr/>
        </p:nvSpPr>
        <p:spPr>
          <a:xfrm>
            <a:off x="4495229" y="1375088"/>
            <a:ext cx="3965321" cy="369332"/>
          </a:xfrm>
          <a:prstGeom prst="rect">
            <a:avLst/>
          </a:prstGeom>
          <a:noFill/>
        </p:spPr>
        <p:txBody>
          <a:bodyPr wrap="square" rtlCol="0">
            <a:spAutoFit/>
          </a:bodyPr>
          <a:lstStyle/>
          <a:p>
            <a:r>
              <a:rPr lang="zh-CN" altLang="en-US" dirty="0"/>
              <a:t>中间结果文件夹</a:t>
            </a:r>
            <a:endParaRPr lang="en-US" altLang="zh-CN" dirty="0"/>
          </a:p>
        </p:txBody>
      </p:sp>
      <p:cxnSp>
        <p:nvCxnSpPr>
          <p:cNvPr id="16" name="直接箭头连接符 15"/>
          <p:cNvCxnSpPr>
            <a:cxnSpLocks/>
          </p:cNvCxnSpPr>
          <p:nvPr/>
        </p:nvCxnSpPr>
        <p:spPr bwMode="auto">
          <a:xfrm flipV="1">
            <a:off x="4839609" y="1785641"/>
            <a:ext cx="1455702" cy="32497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a:off x="6290161" y="1604875"/>
            <a:ext cx="3965321" cy="369332"/>
          </a:xfrm>
          <a:prstGeom prst="rect">
            <a:avLst/>
          </a:prstGeom>
          <a:noFill/>
        </p:spPr>
        <p:txBody>
          <a:bodyPr wrap="square" rtlCol="0">
            <a:spAutoFit/>
          </a:bodyPr>
          <a:lstStyle/>
          <a:p>
            <a:r>
              <a:rPr lang="zh-CN" altLang="en-US" dirty="0"/>
              <a:t>相机文件路径</a:t>
            </a:r>
            <a:endParaRPr lang="en-US" altLang="zh-CN" dirty="0"/>
          </a:p>
        </p:txBody>
      </p:sp>
      <p:cxnSp>
        <p:nvCxnSpPr>
          <p:cNvPr id="19" name="直接箭头连接符 18"/>
          <p:cNvCxnSpPr>
            <a:cxnSpLocks/>
          </p:cNvCxnSpPr>
          <p:nvPr/>
        </p:nvCxnSpPr>
        <p:spPr bwMode="auto">
          <a:xfrm flipV="1">
            <a:off x="4888016" y="2096638"/>
            <a:ext cx="1426017" cy="210543"/>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6290161" y="1943059"/>
            <a:ext cx="3965321" cy="369332"/>
          </a:xfrm>
          <a:prstGeom prst="rect">
            <a:avLst/>
          </a:prstGeom>
          <a:noFill/>
        </p:spPr>
        <p:txBody>
          <a:bodyPr wrap="square" rtlCol="0">
            <a:spAutoFit/>
          </a:bodyPr>
          <a:lstStyle/>
          <a:p>
            <a:r>
              <a:rPr lang="zh-CN" altLang="en-US" dirty="0"/>
              <a:t>工程文件</a:t>
            </a:r>
            <a:endParaRPr lang="en-US" altLang="zh-CN" dirty="0"/>
          </a:p>
        </p:txBody>
      </p:sp>
      <p:cxnSp>
        <p:nvCxnSpPr>
          <p:cNvPr id="22" name="直接箭头连接符 21"/>
          <p:cNvCxnSpPr>
            <a:cxnSpLocks/>
            <a:endCxn id="23" idx="1"/>
          </p:cNvCxnSpPr>
          <p:nvPr/>
        </p:nvCxnSpPr>
        <p:spPr bwMode="auto">
          <a:xfrm flipV="1">
            <a:off x="4850001" y="2448800"/>
            <a:ext cx="1440159" cy="4922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p:cNvSpPr txBox="1"/>
          <p:nvPr/>
        </p:nvSpPr>
        <p:spPr>
          <a:xfrm>
            <a:off x="6290160" y="2264134"/>
            <a:ext cx="3965321" cy="369332"/>
          </a:xfrm>
          <a:prstGeom prst="rect">
            <a:avLst/>
          </a:prstGeom>
          <a:noFill/>
        </p:spPr>
        <p:txBody>
          <a:bodyPr wrap="square" rtlCol="0">
            <a:spAutoFit/>
          </a:bodyPr>
          <a:lstStyle/>
          <a:p>
            <a:r>
              <a:rPr lang="zh-CN" altLang="en-US" dirty="0"/>
              <a:t>数据文件路径</a:t>
            </a:r>
            <a:endParaRPr lang="en-US" altLang="zh-CN" dirty="0"/>
          </a:p>
        </p:txBody>
      </p:sp>
      <p:cxnSp>
        <p:nvCxnSpPr>
          <p:cNvPr id="25" name="直接箭头连接符 24"/>
          <p:cNvCxnSpPr>
            <a:cxnSpLocks/>
          </p:cNvCxnSpPr>
          <p:nvPr/>
        </p:nvCxnSpPr>
        <p:spPr bwMode="auto">
          <a:xfrm flipV="1">
            <a:off x="4877554" y="2715459"/>
            <a:ext cx="1440160" cy="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文本框 25"/>
          <p:cNvSpPr txBox="1"/>
          <p:nvPr/>
        </p:nvSpPr>
        <p:spPr>
          <a:xfrm>
            <a:off x="6271672" y="2528350"/>
            <a:ext cx="3965321" cy="369332"/>
          </a:xfrm>
          <a:prstGeom prst="rect">
            <a:avLst/>
          </a:prstGeom>
          <a:noFill/>
        </p:spPr>
        <p:txBody>
          <a:bodyPr wrap="square" rtlCol="0">
            <a:spAutoFit/>
          </a:bodyPr>
          <a:lstStyle/>
          <a:p>
            <a:r>
              <a:rPr lang="zh-CN" altLang="en-US" dirty="0"/>
              <a:t>参考</a:t>
            </a:r>
            <a:r>
              <a:rPr lang="en-US" altLang="zh-CN" dirty="0"/>
              <a:t>DEM</a:t>
            </a:r>
            <a:r>
              <a:rPr lang="zh-CN" altLang="en-US" dirty="0"/>
              <a:t>路径</a:t>
            </a:r>
            <a:endParaRPr lang="en-US" altLang="zh-CN" dirty="0"/>
          </a:p>
        </p:txBody>
      </p:sp>
      <p:cxnSp>
        <p:nvCxnSpPr>
          <p:cNvPr id="27" name="直接箭头连接符 26"/>
          <p:cNvCxnSpPr>
            <a:cxnSpLocks/>
          </p:cNvCxnSpPr>
          <p:nvPr/>
        </p:nvCxnSpPr>
        <p:spPr bwMode="auto">
          <a:xfrm>
            <a:off x="4831512" y="3382955"/>
            <a:ext cx="1458648" cy="23237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文本框 27"/>
          <p:cNvSpPr txBox="1"/>
          <p:nvPr/>
        </p:nvSpPr>
        <p:spPr>
          <a:xfrm>
            <a:off x="6271672" y="3449668"/>
            <a:ext cx="2074391" cy="369332"/>
          </a:xfrm>
          <a:prstGeom prst="rect">
            <a:avLst/>
          </a:prstGeom>
          <a:noFill/>
        </p:spPr>
        <p:txBody>
          <a:bodyPr wrap="square" rtlCol="0">
            <a:spAutoFit/>
          </a:bodyPr>
          <a:lstStyle/>
          <a:p>
            <a:r>
              <a:rPr lang="zh-CN" altLang="en-US" dirty="0"/>
              <a:t>定标工程描述文件</a:t>
            </a:r>
            <a:endParaRPr lang="en-US" altLang="zh-CN" dirty="0"/>
          </a:p>
        </p:txBody>
      </p:sp>
      <p:sp>
        <p:nvSpPr>
          <p:cNvPr id="29" name="Text Box 4"/>
          <p:cNvSpPr txBox="1">
            <a:spLocks noChangeArrowheads="1"/>
          </p:cNvSpPr>
          <p:nvPr/>
        </p:nvSpPr>
        <p:spPr bwMode="auto">
          <a:xfrm>
            <a:off x="181614" y="3749147"/>
            <a:ext cx="8964488" cy="263149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其中，因为刚刚建立完工程，所以</a:t>
            </a:r>
            <a:r>
              <a:rPr lang="en-US" altLang="zh-CN" b="1" dirty="0">
                <a:solidFill>
                  <a:srgbClr val="C00000"/>
                </a:solidFill>
                <a:latin typeface="微软雅黑" pitchFamily="34" charset="-122"/>
                <a:ea typeface="微软雅黑" pitchFamily="34" charset="-122"/>
              </a:rPr>
              <a:t>Result</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Work</a:t>
            </a:r>
            <a:r>
              <a:rPr lang="zh-CN" altLang="en-US" b="1" dirty="0">
                <a:solidFill>
                  <a:srgbClr val="C00000"/>
                </a:solidFill>
                <a:latin typeface="微软雅黑" pitchFamily="34" charset="-122"/>
                <a:ea typeface="微软雅黑" pitchFamily="34" charset="-122"/>
              </a:rPr>
              <a:t>文件夹为空。</a:t>
            </a:r>
            <a:endParaRPr lang="en-US" altLang="zh-CN" b="1" dirty="0">
              <a:solidFill>
                <a:srgbClr val="C00000"/>
              </a:solidFill>
              <a:latin typeface="微软雅黑" pitchFamily="34" charset="-122"/>
              <a:ea typeface="微软雅黑" pitchFamily="34" charset="-122"/>
            </a:endParaRPr>
          </a:p>
          <a:p>
            <a:pPr algn="just" eaLnBrk="0" hangingPunct="0">
              <a:lnSpc>
                <a:spcPct val="150000"/>
              </a:lnSpc>
              <a:spcBef>
                <a:spcPts val="600"/>
              </a:spcBef>
              <a:spcAft>
                <a:spcPts val="600"/>
              </a:spcAft>
            </a:pPr>
            <a:r>
              <a:rPr lang="en-US" altLang="zh-CN" b="1" dirty="0" err="1">
                <a:solidFill>
                  <a:srgbClr val="C00000"/>
                </a:solidFill>
                <a:latin typeface="微软雅黑" pitchFamily="34" charset="-122"/>
                <a:ea typeface="微软雅黑" pitchFamily="34" charset="-122"/>
              </a:rPr>
              <a:t>cvp</a:t>
            </a:r>
            <a:r>
              <a:rPr lang="zh-CN" altLang="en-US" b="1" dirty="0">
                <a:solidFill>
                  <a:srgbClr val="C00000"/>
                </a:solidFill>
                <a:latin typeface="微软雅黑" pitchFamily="34" charset="-122"/>
                <a:ea typeface="微软雅黑" pitchFamily="34" charset="-122"/>
              </a:rPr>
              <a:t>文件是定标工程文件，可以用</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直接打开。</a:t>
            </a:r>
            <a:endParaRPr lang="en-US" altLang="zh-CN" b="1" dirty="0">
              <a:solidFill>
                <a:srgbClr val="C00000"/>
              </a:solidFill>
              <a:latin typeface="微软雅黑" pitchFamily="34" charset="-122"/>
              <a:ea typeface="微软雅黑" pitchFamily="34" charset="-122"/>
            </a:endParaRPr>
          </a:p>
          <a:p>
            <a:pPr algn="just" eaLnBrk="0" hangingPunct="0">
              <a:lnSpc>
                <a:spcPct val="150000"/>
              </a:lnSpc>
              <a:spcBef>
                <a:spcPts val="600"/>
              </a:spcBef>
              <a:spcAft>
                <a:spcPts val="600"/>
              </a:spcAft>
            </a:pPr>
            <a:r>
              <a:rPr lang="en-US" altLang="zh-CN" b="1" dirty="0">
                <a:solidFill>
                  <a:srgbClr val="C00000"/>
                </a:solidFill>
                <a:latin typeface="微软雅黑" pitchFamily="34" charset="-122"/>
                <a:ea typeface="微软雅黑" pitchFamily="34" charset="-122"/>
              </a:rPr>
              <a:t>cam</a:t>
            </a:r>
            <a:r>
              <a:rPr lang="zh-CN" altLang="en-US" b="1" dirty="0">
                <a:solidFill>
                  <a:srgbClr val="C00000"/>
                </a:solidFill>
                <a:latin typeface="微软雅黑" pitchFamily="34" charset="-122"/>
                <a:ea typeface="微软雅黑" pitchFamily="34" charset="-122"/>
              </a:rPr>
              <a:t>、</a:t>
            </a:r>
            <a:r>
              <a:rPr lang="en-US" altLang="zh-CN" b="1" dirty="0" err="1">
                <a:solidFill>
                  <a:srgbClr val="C00000"/>
                </a:solidFill>
                <a:latin typeface="微软雅黑" pitchFamily="34" charset="-122"/>
                <a:ea typeface="微软雅黑" pitchFamily="34" charset="-122"/>
              </a:rPr>
              <a:t>dat</a:t>
            </a:r>
            <a:r>
              <a:rPr lang="zh-CN" altLang="en-US" b="1" dirty="0">
                <a:solidFill>
                  <a:srgbClr val="C00000"/>
                </a:solidFill>
                <a:latin typeface="微软雅黑" pitchFamily="34" charset="-122"/>
                <a:ea typeface="微软雅黑" pitchFamily="34" charset="-122"/>
              </a:rPr>
              <a:t>、</a:t>
            </a:r>
            <a:r>
              <a:rPr lang="en-US" altLang="zh-CN" b="1" dirty="0">
                <a:solidFill>
                  <a:srgbClr val="C00000"/>
                </a:solidFill>
                <a:latin typeface="微软雅黑" pitchFamily="34" charset="-122"/>
                <a:ea typeface="微软雅黑" pitchFamily="34" charset="-122"/>
              </a:rPr>
              <a:t>ref</a:t>
            </a:r>
            <a:r>
              <a:rPr lang="zh-CN" altLang="en-US" b="1" dirty="0">
                <a:solidFill>
                  <a:srgbClr val="C00000"/>
                </a:solidFill>
                <a:latin typeface="微软雅黑" pitchFamily="34" charset="-122"/>
                <a:ea typeface="微软雅黑" pitchFamily="34" charset="-122"/>
              </a:rPr>
              <a:t>、</a:t>
            </a:r>
            <a:r>
              <a:rPr lang="en-US" altLang="zh-CN" b="1" dirty="0" err="1">
                <a:solidFill>
                  <a:srgbClr val="C00000"/>
                </a:solidFill>
                <a:latin typeface="微软雅黑" pitchFamily="34" charset="-122"/>
                <a:ea typeface="微软雅黑" pitchFamily="34" charset="-122"/>
              </a:rPr>
              <a:t>ref.cam</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ref.dat</a:t>
            </a:r>
            <a:r>
              <a:rPr lang="zh-CN" altLang="en-US" b="1" dirty="0">
                <a:solidFill>
                  <a:srgbClr val="C00000"/>
                </a:solidFill>
                <a:latin typeface="微软雅黑" pitchFamily="34" charset="-122"/>
                <a:ea typeface="微软雅黑" pitchFamily="34" charset="-122"/>
              </a:rPr>
              <a:t>文件均可以用文本编辑器直接打开，里面的路径可以修改。更改后重新打开一次定标工程即可加载修改后的路径。</a:t>
            </a:r>
            <a:endParaRPr lang="en-US" altLang="zh-CN" b="1" dirty="0">
              <a:solidFill>
                <a:srgbClr val="C00000"/>
              </a:solidFill>
              <a:latin typeface="微软雅黑" pitchFamily="34" charset="-122"/>
              <a:ea typeface="微软雅黑" pitchFamily="34" charset="-122"/>
            </a:endParaRPr>
          </a:p>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工程建好后，</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界面如下：</a:t>
            </a:r>
            <a:endParaRPr lang="en-US" altLang="zh-CN" b="1" dirty="0">
              <a:solidFill>
                <a:srgbClr val="C00000"/>
              </a:solidFill>
              <a:latin typeface="微软雅黑" pitchFamily="34" charset="-122"/>
              <a:ea typeface="微软雅黑" pitchFamily="34" charset="-122"/>
            </a:endParaRPr>
          </a:p>
        </p:txBody>
      </p:sp>
      <p:cxnSp>
        <p:nvCxnSpPr>
          <p:cNvPr id="30" name="直接箭头连接符 29"/>
          <p:cNvCxnSpPr>
            <a:cxnSpLocks/>
          </p:cNvCxnSpPr>
          <p:nvPr/>
        </p:nvCxnSpPr>
        <p:spPr bwMode="auto">
          <a:xfrm>
            <a:off x="4856826" y="2922513"/>
            <a:ext cx="1414846" cy="57162"/>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p:cNvSpPr txBox="1"/>
          <p:nvPr/>
        </p:nvSpPr>
        <p:spPr>
          <a:xfrm>
            <a:off x="6290160" y="2809446"/>
            <a:ext cx="3965321" cy="369332"/>
          </a:xfrm>
          <a:prstGeom prst="rect">
            <a:avLst/>
          </a:prstGeom>
          <a:noFill/>
        </p:spPr>
        <p:txBody>
          <a:bodyPr wrap="square" rtlCol="0">
            <a:spAutoFit/>
          </a:bodyPr>
          <a:lstStyle/>
          <a:p>
            <a:r>
              <a:rPr lang="zh-CN" altLang="en-US" dirty="0"/>
              <a:t>参考相机文件路径</a:t>
            </a:r>
            <a:endParaRPr lang="en-US" altLang="zh-CN" dirty="0"/>
          </a:p>
        </p:txBody>
      </p:sp>
      <p:cxnSp>
        <p:nvCxnSpPr>
          <p:cNvPr id="32" name="直接箭头连接符 31"/>
          <p:cNvCxnSpPr>
            <a:cxnSpLocks/>
            <a:endCxn id="33" idx="1"/>
          </p:cNvCxnSpPr>
          <p:nvPr/>
        </p:nvCxnSpPr>
        <p:spPr bwMode="auto">
          <a:xfrm>
            <a:off x="4848102" y="3217824"/>
            <a:ext cx="1409608" cy="8637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文本框 32"/>
          <p:cNvSpPr txBox="1"/>
          <p:nvPr/>
        </p:nvSpPr>
        <p:spPr>
          <a:xfrm>
            <a:off x="6257710" y="3119529"/>
            <a:ext cx="3965321" cy="369332"/>
          </a:xfrm>
          <a:prstGeom prst="rect">
            <a:avLst/>
          </a:prstGeom>
          <a:noFill/>
        </p:spPr>
        <p:txBody>
          <a:bodyPr wrap="square" rtlCol="0">
            <a:spAutoFit/>
          </a:bodyPr>
          <a:lstStyle/>
          <a:p>
            <a:r>
              <a:rPr lang="zh-CN" altLang="en-US" dirty="0"/>
              <a:t>参考全色分片数据路径</a:t>
            </a:r>
            <a:endParaRPr lang="en-US" altLang="zh-CN" dirty="0"/>
          </a:p>
        </p:txBody>
      </p:sp>
    </p:spTree>
    <p:extLst>
      <p:ext uri="{BB962C8B-B14F-4D97-AF65-F5344CB8AC3E}">
        <p14:creationId xmlns:p14="http://schemas.microsoft.com/office/powerpoint/2010/main" val="194357444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41430" y="908720"/>
            <a:ext cx="7592868" cy="5847923"/>
          </a:xfrm>
          <a:prstGeom prst="rect">
            <a:avLst/>
          </a:prstGeom>
        </p:spPr>
      </p:pic>
      <p:sp>
        <p:nvSpPr>
          <p:cNvPr id="3" name="标题 1"/>
          <p:cNvSpPr>
            <a:spLocks noGrp="1"/>
          </p:cNvSpPr>
          <p:nvPr>
            <p:ph type="title"/>
          </p:nvPr>
        </p:nvSpPr>
        <p:spPr/>
        <p:txBody>
          <a:bodyPr/>
          <a:lstStyle/>
          <a:p>
            <a:r>
              <a:rPr lang="en-US" altLang="zh-CN" dirty="0"/>
              <a:t>3.4 </a:t>
            </a:r>
            <a:r>
              <a:rPr lang="zh-CN" altLang="en-US" dirty="0"/>
              <a:t>全色绝对定标操作详解</a:t>
            </a:r>
          </a:p>
        </p:txBody>
      </p:sp>
      <p:sp>
        <p:nvSpPr>
          <p:cNvPr id="6" name="文本框 5"/>
          <p:cNvSpPr txBox="1"/>
          <p:nvPr/>
        </p:nvSpPr>
        <p:spPr>
          <a:xfrm>
            <a:off x="971600" y="1412776"/>
            <a:ext cx="2880320" cy="646331"/>
          </a:xfrm>
          <a:prstGeom prst="rect">
            <a:avLst/>
          </a:prstGeom>
          <a:noFill/>
        </p:spPr>
        <p:txBody>
          <a:bodyPr wrap="square" rtlCol="0">
            <a:spAutoFit/>
          </a:bodyPr>
          <a:lstStyle/>
          <a:p>
            <a:r>
              <a:rPr lang="zh-CN" altLang="en-US" dirty="0">
                <a:solidFill>
                  <a:srgbClr val="FFFFFF"/>
                </a:solidFill>
              </a:rPr>
              <a:t>“匹配点信息”这一栏可折叠也可以完全打开</a:t>
            </a:r>
          </a:p>
        </p:txBody>
      </p:sp>
      <p:sp>
        <p:nvSpPr>
          <p:cNvPr id="7" name="箭头: 右 6"/>
          <p:cNvSpPr/>
          <p:nvPr/>
        </p:nvSpPr>
        <p:spPr bwMode="auto">
          <a:xfrm rot="10800000">
            <a:off x="716664" y="1547064"/>
            <a:ext cx="288032" cy="323165"/>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9" name="箭头: 右 8"/>
          <p:cNvSpPr/>
          <p:nvPr/>
        </p:nvSpPr>
        <p:spPr bwMode="auto">
          <a:xfrm rot="16200000">
            <a:off x="6957048" y="5436440"/>
            <a:ext cx="414481" cy="323165"/>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0" name="文本框 9"/>
          <p:cNvSpPr txBox="1"/>
          <p:nvPr/>
        </p:nvSpPr>
        <p:spPr>
          <a:xfrm>
            <a:off x="6063848" y="4746410"/>
            <a:ext cx="2200879" cy="646331"/>
          </a:xfrm>
          <a:prstGeom prst="rect">
            <a:avLst/>
          </a:prstGeom>
          <a:noFill/>
        </p:spPr>
        <p:txBody>
          <a:bodyPr wrap="square" rtlCol="0">
            <a:spAutoFit/>
          </a:bodyPr>
          <a:lstStyle/>
          <a:p>
            <a:r>
              <a:rPr lang="zh-CN" altLang="en-US" dirty="0">
                <a:solidFill>
                  <a:srgbClr val="FFFFFF"/>
                </a:solidFill>
              </a:rPr>
              <a:t>这一列表示各片定标的控制点个数</a:t>
            </a:r>
          </a:p>
        </p:txBody>
      </p:sp>
    </p:spTree>
    <p:extLst>
      <p:ext uri="{BB962C8B-B14F-4D97-AF65-F5344CB8AC3E}">
        <p14:creationId xmlns:p14="http://schemas.microsoft.com/office/powerpoint/2010/main" val="118917455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3.5 </a:t>
            </a:r>
            <a:r>
              <a:rPr lang="zh-CN" altLang="en-US" dirty="0"/>
              <a:t>全色和多光谱相对定标操作详解</a:t>
            </a:r>
          </a:p>
        </p:txBody>
      </p:sp>
      <p:sp>
        <p:nvSpPr>
          <p:cNvPr id="6" name="Text Box 4"/>
          <p:cNvSpPr txBox="1">
            <a:spLocks noChangeArrowheads="1"/>
          </p:cNvSpPr>
          <p:nvPr/>
        </p:nvSpPr>
        <p:spPr bwMode="auto">
          <a:xfrm>
            <a:off x="417876" y="3161924"/>
            <a:ext cx="3365910"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接下来选择连接点匹配范围。</a:t>
            </a:r>
            <a:endParaRPr lang="en-US" altLang="zh-CN" b="1" dirty="0">
              <a:solidFill>
                <a:srgbClr val="C00000"/>
              </a:solidFill>
              <a:latin typeface="微软雅黑" pitchFamily="34" charset="-122"/>
              <a:ea typeface="微软雅黑" pitchFamily="34" charset="-122"/>
            </a:endParaRPr>
          </a:p>
        </p:txBody>
      </p:sp>
      <p:pic>
        <p:nvPicPr>
          <p:cNvPr id="7" name="图片 6"/>
          <p:cNvPicPr>
            <a:picLocks noChangeAspect="1"/>
          </p:cNvPicPr>
          <p:nvPr/>
        </p:nvPicPr>
        <p:blipFill>
          <a:blip r:embed="rId2"/>
          <a:stretch>
            <a:fillRect/>
          </a:stretch>
        </p:blipFill>
        <p:spPr>
          <a:xfrm>
            <a:off x="4188037" y="-13160"/>
            <a:ext cx="4944453" cy="6858000"/>
          </a:xfrm>
          <a:prstGeom prst="rect">
            <a:avLst/>
          </a:prstGeom>
        </p:spPr>
      </p:pic>
      <p:sp>
        <p:nvSpPr>
          <p:cNvPr id="8" name="矩形 7"/>
          <p:cNvSpPr/>
          <p:nvPr/>
        </p:nvSpPr>
        <p:spPr bwMode="auto">
          <a:xfrm>
            <a:off x="6156176" y="1916832"/>
            <a:ext cx="1944216" cy="648072"/>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20352890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1.2 </a:t>
            </a:r>
            <a:r>
              <a:rPr lang="zh-CN" altLang="en-US" sz="3200" b="1" dirty="0">
                <a:solidFill>
                  <a:srgbClr val="FFFFFF"/>
                </a:solidFill>
                <a:latin typeface="+mn-lt"/>
                <a:ea typeface="微软雅黑" pitchFamily="34" charset="-122"/>
              </a:rPr>
              <a:t>探元指向角模型</a:t>
            </a:r>
          </a:p>
        </p:txBody>
      </p:sp>
      <p:sp>
        <p:nvSpPr>
          <p:cNvPr id="4" name="矩形 3"/>
          <p:cNvSpPr/>
          <p:nvPr/>
        </p:nvSpPr>
        <p:spPr>
          <a:xfrm>
            <a:off x="72008" y="908720"/>
            <a:ext cx="8964488" cy="1338828"/>
          </a:xfrm>
          <a:prstGeom prst="rect">
            <a:avLst/>
          </a:prstGeom>
        </p:spPr>
        <p:txBody>
          <a:bodyPr wrap="square">
            <a:spAutoFit/>
          </a:bodyPr>
          <a:lstStyle/>
          <a:p>
            <a:pPr>
              <a:lnSpc>
                <a:spcPct val="150000"/>
              </a:lnSpc>
            </a:pPr>
            <a:r>
              <a:rPr lang="zh-CN" altLang="en-US" b="1" kern="100" dirty="0">
                <a:solidFill>
                  <a:schemeClr val="accent6"/>
                </a:solidFill>
                <a:latin typeface="+mn-ea"/>
                <a:cs typeface="Times New Roman" panose="02020603050405020304" pitchFamily="18" charset="0"/>
              </a:rPr>
              <a:t>       利用</a:t>
            </a:r>
            <a:r>
              <a:rPr lang="en-US" altLang="zh-CN" b="1" kern="100" dirty="0">
                <a:solidFill>
                  <a:schemeClr val="accent6"/>
                </a:solidFill>
                <a:latin typeface="+mn-ea"/>
                <a:cs typeface="Times New Roman" panose="02020603050405020304" pitchFamily="18" charset="0"/>
              </a:rPr>
              <a:t>CCD</a:t>
            </a:r>
            <a:r>
              <a:rPr lang="zh-CN" altLang="en-US" b="1" kern="100" dirty="0">
                <a:solidFill>
                  <a:schemeClr val="accent6"/>
                </a:solidFill>
                <a:latin typeface="+mn-ea"/>
                <a:cs typeface="Times New Roman" panose="02020603050405020304" pitchFamily="18" charset="0"/>
              </a:rPr>
              <a:t>各探元在由外定标参数所确定的广义相机坐标系下的指向角，加上外定标参数仍然能够恢复</a:t>
            </a:r>
            <a:r>
              <a:rPr lang="en-US" altLang="zh-CN" b="1" kern="100" dirty="0">
                <a:solidFill>
                  <a:schemeClr val="accent6"/>
                </a:solidFill>
                <a:latin typeface="+mn-ea"/>
                <a:cs typeface="Times New Roman" panose="02020603050405020304" pitchFamily="18" charset="0"/>
              </a:rPr>
              <a:t>CCD</a:t>
            </a:r>
            <a:r>
              <a:rPr lang="zh-CN" altLang="en-US" b="1" kern="100" dirty="0">
                <a:solidFill>
                  <a:schemeClr val="accent6"/>
                </a:solidFill>
                <a:latin typeface="+mn-ea"/>
                <a:cs typeface="Times New Roman" panose="02020603050405020304" pitchFamily="18" charset="0"/>
              </a:rPr>
              <a:t>各探元在空间中的精确指向，从而解决相机严格物理模型过度参数化、无法精确标定的问题。</a:t>
            </a:r>
          </a:p>
        </p:txBody>
      </p:sp>
      <p:pic>
        <p:nvPicPr>
          <p:cNvPr id="6" name="图片 5"/>
          <p:cNvPicPr>
            <a:picLocks noChangeAspect="1"/>
          </p:cNvPicPr>
          <p:nvPr/>
        </p:nvPicPr>
        <p:blipFill>
          <a:blip r:embed="rId3"/>
          <a:stretch>
            <a:fillRect/>
          </a:stretch>
        </p:blipFill>
        <p:spPr>
          <a:xfrm>
            <a:off x="158620" y="3017254"/>
            <a:ext cx="1685714" cy="1885714"/>
          </a:xfrm>
          <a:prstGeom prst="rect">
            <a:avLst/>
          </a:prstGeom>
        </p:spPr>
      </p:pic>
      <p:sp>
        <p:nvSpPr>
          <p:cNvPr id="7" name="矩形 6"/>
          <p:cNvSpPr/>
          <p:nvPr/>
        </p:nvSpPr>
        <p:spPr>
          <a:xfrm>
            <a:off x="86612" y="4915544"/>
            <a:ext cx="1827178" cy="307777"/>
          </a:xfrm>
          <a:prstGeom prst="rect">
            <a:avLst/>
          </a:prstGeom>
        </p:spPr>
        <p:txBody>
          <a:bodyPr wrap="square">
            <a:spAutoFit/>
          </a:bodyPr>
          <a:lstStyle/>
          <a:p>
            <a:r>
              <a:rPr lang="en-US" altLang="zh-CN" sz="1400" kern="100" dirty="0">
                <a:latin typeface="Times New Roman" panose="02020603050405020304" pitchFamily="18" charset="0"/>
                <a:ea typeface="宋体" panose="02010600030101010101" pitchFamily="2" charset="-122"/>
              </a:rPr>
              <a:t>CCD</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探元指向角模型</a:t>
            </a:r>
            <a:endParaRPr lang="zh-CN" altLang="en-US" sz="1400" dirty="0"/>
          </a:p>
        </p:txBody>
      </p:sp>
      <p:sp>
        <p:nvSpPr>
          <p:cNvPr id="8" name="矩形 7"/>
          <p:cNvSpPr/>
          <p:nvPr/>
        </p:nvSpPr>
        <p:spPr>
          <a:xfrm>
            <a:off x="1844334" y="2260124"/>
            <a:ext cx="7100800" cy="1089529"/>
          </a:xfrm>
          <a:prstGeom prst="rect">
            <a:avLst/>
          </a:prstGeom>
        </p:spPr>
        <p:txBody>
          <a:bodyPr wrap="square">
            <a:spAutoFit/>
          </a:bodyPr>
          <a:lstStyle/>
          <a:p>
            <a:pPr indent="266700" algn="just">
              <a:lnSpc>
                <a:spcPct val="120000"/>
              </a:lnSpc>
              <a:spcAft>
                <a:spcPts val="0"/>
              </a:spcAft>
            </a:pPr>
            <a:r>
              <a:rPr lang="en-US" altLang="zh-CN" b="1" kern="100" dirty="0">
                <a:solidFill>
                  <a:schemeClr val="accent6"/>
                </a:solidFill>
                <a:latin typeface="+mn-ea"/>
                <a:cs typeface="Times New Roman" panose="02020603050405020304" pitchFamily="18" charset="0"/>
              </a:rPr>
              <a:t>   </a:t>
            </a:r>
            <a:r>
              <a:rPr lang="zh-CN" altLang="zh-CN" b="1" kern="100" dirty="0">
                <a:solidFill>
                  <a:schemeClr val="accent6"/>
                </a:solidFill>
                <a:latin typeface="+mn-ea"/>
                <a:cs typeface="Times New Roman" panose="02020603050405020304" pitchFamily="18" charset="0"/>
              </a:rPr>
              <a:t>对探元指向角的标定，本质上就是确定各探元的像方矢量在单位主距下相机焦平面上的投影平面坐标，即对相机主距进行了归一化处理：</a:t>
            </a:r>
          </a:p>
        </p:txBody>
      </p:sp>
      <p:pic>
        <p:nvPicPr>
          <p:cNvPr id="10" name="图片 9"/>
          <p:cNvPicPr>
            <a:picLocks noChangeAspect="1"/>
          </p:cNvPicPr>
          <p:nvPr/>
        </p:nvPicPr>
        <p:blipFill>
          <a:blip r:embed="rId4"/>
          <a:stretch>
            <a:fillRect/>
          </a:stretch>
        </p:blipFill>
        <p:spPr>
          <a:xfrm>
            <a:off x="3883199" y="3145264"/>
            <a:ext cx="3373435" cy="571768"/>
          </a:xfrm>
          <a:prstGeom prst="rect">
            <a:avLst/>
          </a:prstGeom>
        </p:spPr>
      </p:pic>
      <p:sp>
        <p:nvSpPr>
          <p:cNvPr id="12" name="矩形 11"/>
          <p:cNvSpPr/>
          <p:nvPr/>
        </p:nvSpPr>
        <p:spPr>
          <a:xfrm>
            <a:off x="1965311" y="3618499"/>
            <a:ext cx="7071185" cy="1754326"/>
          </a:xfrm>
          <a:prstGeom prst="rect">
            <a:avLst/>
          </a:prstGeom>
        </p:spPr>
        <p:txBody>
          <a:bodyPr wrap="square">
            <a:spAutoFit/>
          </a:bodyPr>
          <a:lstStyle/>
          <a:p>
            <a:pPr>
              <a:lnSpc>
                <a:spcPct val="150000"/>
              </a:lnSpc>
            </a:pPr>
            <a:r>
              <a:rPr lang="en-US" altLang="zh-CN" b="1" kern="100" dirty="0">
                <a:solidFill>
                  <a:schemeClr val="accent6"/>
                </a:solidFill>
                <a:latin typeface="+mn-ea"/>
                <a:cs typeface="Times New Roman" panose="02020603050405020304" pitchFamily="18" charset="0"/>
              </a:rPr>
              <a:t>       </a:t>
            </a:r>
            <a:r>
              <a:rPr lang="zh-CN" altLang="zh-CN" b="1" kern="100" dirty="0">
                <a:solidFill>
                  <a:schemeClr val="accent6"/>
                </a:solidFill>
                <a:latin typeface="+mn-ea"/>
                <a:cs typeface="Times New Roman" panose="02020603050405020304" pitchFamily="18" charset="0"/>
              </a:rPr>
              <a:t>线阵相机的严格物理畸变模型本质上即为多项式模型，则可使用一个三次多项式对相机线阵</a:t>
            </a:r>
            <a:r>
              <a:rPr lang="en-US" altLang="zh-CN" b="1" kern="100" dirty="0">
                <a:solidFill>
                  <a:schemeClr val="accent6"/>
                </a:solidFill>
                <a:latin typeface="+mn-ea"/>
                <a:cs typeface="Times New Roman" panose="02020603050405020304" pitchFamily="18" charset="0"/>
              </a:rPr>
              <a:t>CCD</a:t>
            </a:r>
            <a:r>
              <a:rPr lang="zh-CN" altLang="zh-CN" b="1" kern="100" dirty="0">
                <a:solidFill>
                  <a:schemeClr val="accent6"/>
                </a:solidFill>
                <a:latin typeface="+mn-ea"/>
                <a:cs typeface="Times New Roman" panose="02020603050405020304" pitchFamily="18" charset="0"/>
              </a:rPr>
              <a:t>上各探元在</a:t>
            </a:r>
            <a:r>
              <a:rPr lang="en-US" altLang="zh-CN" b="1" kern="100" dirty="0">
                <a:solidFill>
                  <a:schemeClr val="accent6"/>
                </a:solidFill>
                <a:latin typeface="+mn-ea"/>
                <a:cs typeface="Times New Roman" panose="02020603050405020304" pitchFamily="18" charset="0"/>
              </a:rPr>
              <a:t>“</a:t>
            </a:r>
            <a:r>
              <a:rPr lang="zh-CN" altLang="zh-CN" b="1" kern="100" dirty="0">
                <a:solidFill>
                  <a:schemeClr val="accent6"/>
                </a:solidFill>
                <a:latin typeface="+mn-ea"/>
                <a:cs typeface="Times New Roman" panose="02020603050405020304" pitchFamily="18" charset="0"/>
              </a:rPr>
              <a:t>广义</a:t>
            </a:r>
            <a:r>
              <a:rPr lang="en-US" altLang="zh-CN" b="1" kern="100" dirty="0">
                <a:solidFill>
                  <a:schemeClr val="accent6"/>
                </a:solidFill>
                <a:latin typeface="+mn-ea"/>
                <a:cs typeface="Times New Roman" panose="02020603050405020304" pitchFamily="18" charset="0"/>
              </a:rPr>
              <a:t>”</a:t>
            </a:r>
            <a:r>
              <a:rPr lang="zh-CN" altLang="zh-CN" b="1" kern="100" dirty="0">
                <a:solidFill>
                  <a:schemeClr val="accent6"/>
                </a:solidFill>
                <a:latin typeface="+mn-ea"/>
                <a:cs typeface="Times New Roman" panose="02020603050405020304" pitchFamily="18" charset="0"/>
              </a:rPr>
              <a:t>相机坐标系下的指向角进行拟合，将其作为光学卫星相机的内定标模型，如</a:t>
            </a:r>
            <a:r>
              <a:rPr lang="zh-CN" altLang="en-US" b="1" kern="100" dirty="0">
                <a:solidFill>
                  <a:schemeClr val="accent6"/>
                </a:solidFill>
                <a:latin typeface="+mn-ea"/>
                <a:cs typeface="Times New Roman" panose="02020603050405020304" pitchFamily="18" charset="0"/>
              </a:rPr>
              <a:t>下面公式</a:t>
            </a:r>
            <a:r>
              <a:rPr lang="zh-CN" altLang="zh-CN" b="1" kern="100" dirty="0">
                <a:solidFill>
                  <a:schemeClr val="accent6"/>
                </a:solidFill>
                <a:latin typeface="+mn-ea"/>
                <a:cs typeface="Times New Roman" panose="02020603050405020304" pitchFamily="18" charset="0"/>
              </a:rPr>
              <a:t>所示，</a:t>
            </a:r>
            <a:r>
              <a:rPr lang="en-US" altLang="zh-CN" b="1" kern="100" dirty="0">
                <a:solidFill>
                  <a:schemeClr val="accent6"/>
                </a:solidFill>
                <a:latin typeface="+mn-ea"/>
                <a:cs typeface="Times New Roman" panose="02020603050405020304" pitchFamily="18" charset="0"/>
              </a:rPr>
              <a:t>s</a:t>
            </a:r>
            <a:r>
              <a:rPr lang="zh-CN" altLang="zh-CN" b="1" kern="100" dirty="0">
                <a:solidFill>
                  <a:schemeClr val="accent6"/>
                </a:solidFill>
                <a:latin typeface="+mn-ea"/>
                <a:cs typeface="Times New Roman" panose="02020603050405020304" pitchFamily="18" charset="0"/>
              </a:rPr>
              <a:t>代表探元号</a:t>
            </a:r>
            <a:r>
              <a:rPr lang="zh-CN" altLang="en-US" b="1" kern="100" dirty="0">
                <a:solidFill>
                  <a:schemeClr val="accent6"/>
                </a:solidFill>
                <a:latin typeface="+mn-ea"/>
                <a:cs typeface="Times New Roman" panose="02020603050405020304" pitchFamily="18" charset="0"/>
              </a:rPr>
              <a:t>，                                        为多项式系数。</a:t>
            </a:r>
          </a:p>
        </p:txBody>
      </p:sp>
      <p:pic>
        <p:nvPicPr>
          <p:cNvPr id="13" name="图片 12"/>
          <p:cNvPicPr>
            <a:picLocks noChangeAspect="1"/>
          </p:cNvPicPr>
          <p:nvPr/>
        </p:nvPicPr>
        <p:blipFill>
          <a:blip r:embed="rId5"/>
          <a:stretch>
            <a:fillRect/>
          </a:stretch>
        </p:blipFill>
        <p:spPr>
          <a:xfrm>
            <a:off x="3512357" y="5372825"/>
            <a:ext cx="3764754" cy="802325"/>
          </a:xfrm>
          <a:prstGeom prst="rect">
            <a:avLst/>
          </a:prstGeom>
        </p:spPr>
      </p:pic>
      <p:pic>
        <p:nvPicPr>
          <p:cNvPr id="15" name="图片 14"/>
          <p:cNvPicPr>
            <a:picLocks noChangeAspect="1"/>
          </p:cNvPicPr>
          <p:nvPr/>
        </p:nvPicPr>
        <p:blipFill>
          <a:blip r:embed="rId6"/>
          <a:stretch>
            <a:fillRect/>
          </a:stretch>
        </p:blipFill>
        <p:spPr>
          <a:xfrm>
            <a:off x="4211960" y="4992427"/>
            <a:ext cx="2736305" cy="319236"/>
          </a:xfrm>
          <a:prstGeom prst="rect">
            <a:avLst/>
          </a:prstGeom>
        </p:spPr>
      </p:pic>
    </p:spTree>
    <p:extLst>
      <p:ext uri="{BB962C8B-B14F-4D97-AF65-F5344CB8AC3E}">
        <p14:creationId xmlns:p14="http://schemas.microsoft.com/office/powerpoint/2010/main" val="399067630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38497" y="2942293"/>
            <a:ext cx="7419048" cy="3009524"/>
          </a:xfrm>
          <a:prstGeom prst="rect">
            <a:avLst/>
          </a:prstGeom>
        </p:spPr>
      </p:pic>
      <p:sp>
        <p:nvSpPr>
          <p:cNvPr id="4" name="标题 1"/>
          <p:cNvSpPr>
            <a:spLocks noGrp="1"/>
          </p:cNvSpPr>
          <p:nvPr>
            <p:ph type="title"/>
          </p:nvPr>
        </p:nvSpPr>
        <p:spPr>
          <a:xfrm>
            <a:off x="67" y="115188"/>
            <a:ext cx="8675593" cy="649372"/>
          </a:xfrm>
        </p:spPr>
        <p:txBody>
          <a:bodyPr/>
          <a:lstStyle/>
          <a:p>
            <a:r>
              <a:rPr lang="en-US" altLang="zh-CN" dirty="0"/>
              <a:t>3.5 </a:t>
            </a:r>
            <a:r>
              <a:rPr lang="zh-CN" altLang="en-US" dirty="0"/>
              <a:t>全色绝对定标操作详解</a:t>
            </a:r>
          </a:p>
        </p:txBody>
      </p:sp>
      <p:sp>
        <p:nvSpPr>
          <p:cNvPr id="6" name="Text Box 4"/>
          <p:cNvSpPr txBox="1">
            <a:spLocks noChangeArrowheads="1"/>
          </p:cNvSpPr>
          <p:nvPr/>
        </p:nvSpPr>
        <p:spPr bwMode="auto">
          <a:xfrm>
            <a:off x="16924" y="930852"/>
            <a:ext cx="871296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首先要选择需要连接点匹配的数据范围，点击“区域选择”按钮，如下图所示：</a:t>
            </a:r>
            <a:endParaRPr lang="en-US" altLang="zh-CN" b="1" dirty="0">
              <a:solidFill>
                <a:srgbClr val="C00000"/>
              </a:solidFill>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323528" y="1565832"/>
            <a:ext cx="4714286" cy="361905"/>
          </a:xfrm>
          <a:prstGeom prst="rect">
            <a:avLst/>
          </a:prstGeom>
        </p:spPr>
      </p:pic>
      <p:sp>
        <p:nvSpPr>
          <p:cNvPr id="7" name="Text Box 4"/>
          <p:cNvSpPr txBox="1">
            <a:spLocks noChangeArrowheads="1"/>
          </p:cNvSpPr>
          <p:nvPr/>
        </p:nvSpPr>
        <p:spPr bwMode="auto">
          <a:xfrm>
            <a:off x="187920" y="1891814"/>
            <a:ext cx="8712968"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然后再弹出的“定标区域设置”对话框中，输入需要选择的行数后，点击选择        按钮       ，选择一个定标范围，然后点击“保存”结束。如下图所示：</a:t>
            </a:r>
            <a:endParaRPr lang="en-US" altLang="zh-CN" b="1" dirty="0">
              <a:solidFill>
                <a:srgbClr val="C00000"/>
              </a:solidFill>
              <a:latin typeface="微软雅黑" pitchFamily="34" charset="-122"/>
              <a:ea typeface="微软雅黑" pitchFamily="34" charset="-122"/>
            </a:endParaRPr>
          </a:p>
        </p:txBody>
      </p:sp>
      <p:pic>
        <p:nvPicPr>
          <p:cNvPr id="3" name="图片 2"/>
          <p:cNvPicPr>
            <a:picLocks noChangeAspect="1"/>
          </p:cNvPicPr>
          <p:nvPr/>
        </p:nvPicPr>
        <p:blipFill>
          <a:blip r:embed="rId4"/>
          <a:stretch>
            <a:fillRect/>
          </a:stretch>
        </p:blipFill>
        <p:spPr>
          <a:xfrm>
            <a:off x="846019" y="2477606"/>
            <a:ext cx="400000" cy="200000"/>
          </a:xfrm>
          <a:prstGeom prst="rect">
            <a:avLst/>
          </a:prstGeom>
        </p:spPr>
      </p:pic>
      <p:sp>
        <p:nvSpPr>
          <p:cNvPr id="9" name="箭头: 右 8"/>
          <p:cNvSpPr/>
          <p:nvPr/>
        </p:nvSpPr>
        <p:spPr bwMode="auto">
          <a:xfrm rot="9344905">
            <a:off x="4395018" y="4443267"/>
            <a:ext cx="759509" cy="131708"/>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1" name="文本框 10"/>
          <p:cNvSpPr txBox="1"/>
          <p:nvPr/>
        </p:nvSpPr>
        <p:spPr>
          <a:xfrm>
            <a:off x="2938992" y="4360707"/>
            <a:ext cx="1520285" cy="646331"/>
          </a:xfrm>
          <a:prstGeom prst="rect">
            <a:avLst/>
          </a:prstGeom>
          <a:noFill/>
        </p:spPr>
        <p:txBody>
          <a:bodyPr wrap="square" rtlCol="0">
            <a:spAutoFit/>
          </a:bodyPr>
          <a:lstStyle/>
          <a:p>
            <a:r>
              <a:rPr lang="zh-CN" altLang="en-US" dirty="0"/>
              <a:t>输入定标需要的行数</a:t>
            </a:r>
          </a:p>
        </p:txBody>
      </p:sp>
      <p:sp>
        <p:nvSpPr>
          <p:cNvPr id="12" name="箭头: 右 11"/>
          <p:cNvSpPr/>
          <p:nvPr/>
        </p:nvSpPr>
        <p:spPr bwMode="auto">
          <a:xfrm>
            <a:off x="5589610" y="3478704"/>
            <a:ext cx="2150742" cy="238328"/>
          </a:xfrm>
          <a:prstGeom prst="rightArrow">
            <a:avLst>
              <a:gd name="adj1" fmla="val 50000"/>
              <a:gd name="adj2" fmla="val 168219"/>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3" name="文本框 12"/>
          <p:cNvSpPr txBox="1"/>
          <p:nvPr/>
        </p:nvSpPr>
        <p:spPr>
          <a:xfrm>
            <a:off x="7777890" y="3274702"/>
            <a:ext cx="1098429" cy="646331"/>
          </a:xfrm>
          <a:prstGeom prst="rect">
            <a:avLst/>
          </a:prstGeom>
          <a:noFill/>
        </p:spPr>
        <p:txBody>
          <a:bodyPr wrap="square" rtlCol="0">
            <a:spAutoFit/>
          </a:bodyPr>
          <a:lstStyle/>
          <a:p>
            <a:r>
              <a:rPr lang="zh-CN" altLang="en-US" dirty="0"/>
              <a:t>开始选择定标范围</a:t>
            </a:r>
          </a:p>
        </p:txBody>
      </p:sp>
      <p:cxnSp>
        <p:nvCxnSpPr>
          <p:cNvPr id="16" name="直接箭头连接符 15"/>
          <p:cNvCxnSpPr>
            <a:cxnSpLocks/>
          </p:cNvCxnSpPr>
          <p:nvPr/>
        </p:nvCxnSpPr>
        <p:spPr bwMode="auto">
          <a:xfrm>
            <a:off x="7201826" y="5203178"/>
            <a:ext cx="682542" cy="411832"/>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p:cNvSpPr txBox="1"/>
          <p:nvPr/>
        </p:nvSpPr>
        <p:spPr>
          <a:xfrm>
            <a:off x="7586147" y="5615010"/>
            <a:ext cx="1653469" cy="369332"/>
          </a:xfrm>
          <a:prstGeom prst="rect">
            <a:avLst/>
          </a:prstGeom>
          <a:noFill/>
        </p:spPr>
        <p:txBody>
          <a:bodyPr wrap="square" rtlCol="0">
            <a:spAutoFit/>
          </a:bodyPr>
          <a:lstStyle/>
          <a:p>
            <a:r>
              <a:rPr lang="zh-CN" altLang="en-US" dirty="0"/>
              <a:t>点击图像选择</a:t>
            </a:r>
          </a:p>
        </p:txBody>
      </p:sp>
      <p:sp>
        <p:nvSpPr>
          <p:cNvPr id="18" name="文本框 17"/>
          <p:cNvSpPr txBox="1"/>
          <p:nvPr/>
        </p:nvSpPr>
        <p:spPr>
          <a:xfrm>
            <a:off x="7586147" y="4509121"/>
            <a:ext cx="1599124" cy="646331"/>
          </a:xfrm>
          <a:prstGeom prst="rect">
            <a:avLst/>
          </a:prstGeom>
          <a:noFill/>
        </p:spPr>
        <p:txBody>
          <a:bodyPr wrap="square" rtlCol="0">
            <a:spAutoFit/>
          </a:bodyPr>
          <a:lstStyle/>
          <a:p>
            <a:r>
              <a:rPr lang="zh-CN" altLang="en-US" dirty="0">
                <a:solidFill>
                  <a:srgbClr val="FF0000"/>
                </a:solidFill>
              </a:rPr>
              <a:t>范围选择要避免水域和云。</a:t>
            </a:r>
          </a:p>
        </p:txBody>
      </p:sp>
    </p:spTree>
    <p:extLst>
      <p:ext uri="{BB962C8B-B14F-4D97-AF65-F5344CB8AC3E}">
        <p14:creationId xmlns:p14="http://schemas.microsoft.com/office/powerpoint/2010/main" val="355269530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3.5 </a:t>
            </a:r>
            <a:r>
              <a:rPr lang="zh-CN" altLang="en-US" dirty="0"/>
              <a:t>全色绝对定标操作详解</a:t>
            </a:r>
          </a:p>
        </p:txBody>
      </p:sp>
      <p:sp>
        <p:nvSpPr>
          <p:cNvPr id="6" name="Text Box 4"/>
          <p:cNvSpPr txBox="1">
            <a:spLocks noChangeArrowheads="1"/>
          </p:cNvSpPr>
          <p:nvPr/>
        </p:nvSpPr>
        <p:spPr bwMode="auto">
          <a:xfrm>
            <a:off x="224222" y="938987"/>
            <a:ext cx="871296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选择完成后，</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界面中“数据信息”一栏如下图所示：</a:t>
            </a:r>
            <a:endParaRPr lang="en-US" altLang="zh-CN" b="1" dirty="0">
              <a:solidFill>
                <a:srgbClr val="C00000"/>
              </a:solidFill>
              <a:latin typeface="微软雅黑" pitchFamily="34" charset="-122"/>
              <a:ea typeface="微软雅黑" pitchFamily="34" charset="-122"/>
            </a:endParaRPr>
          </a:p>
        </p:txBody>
      </p:sp>
      <p:sp>
        <p:nvSpPr>
          <p:cNvPr id="19" name="Text Box 4"/>
          <p:cNvSpPr txBox="1">
            <a:spLocks noChangeArrowheads="1"/>
          </p:cNvSpPr>
          <p:nvPr/>
        </p:nvSpPr>
        <p:spPr bwMode="auto">
          <a:xfrm>
            <a:off x="85936" y="2383502"/>
            <a:ext cx="8712968"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其中，“定标起始行”和“定标终止行”为刚刚选取的范围。在“数据名称”一栏对应的图像名右键，可以选择“定位”详细查看选择的区域情况。</a:t>
            </a:r>
            <a:endParaRPr lang="en-US" altLang="zh-CN" b="1" dirty="0">
              <a:solidFill>
                <a:srgbClr val="C00000"/>
              </a:solidFill>
              <a:latin typeface="微软雅黑" pitchFamily="34" charset="-122"/>
              <a:ea typeface="微软雅黑" pitchFamily="34" charset="-122"/>
            </a:endParaRPr>
          </a:p>
        </p:txBody>
      </p:sp>
      <p:pic>
        <p:nvPicPr>
          <p:cNvPr id="14" name="图片 13"/>
          <p:cNvPicPr>
            <a:picLocks noChangeAspect="1"/>
          </p:cNvPicPr>
          <p:nvPr/>
        </p:nvPicPr>
        <p:blipFill>
          <a:blip r:embed="rId2"/>
          <a:stretch>
            <a:fillRect/>
          </a:stretch>
        </p:blipFill>
        <p:spPr>
          <a:xfrm>
            <a:off x="179512" y="3525170"/>
            <a:ext cx="5219700" cy="857250"/>
          </a:xfrm>
          <a:prstGeom prst="rect">
            <a:avLst/>
          </a:prstGeom>
        </p:spPr>
      </p:pic>
      <p:sp>
        <p:nvSpPr>
          <p:cNvPr id="15" name="矩形 14"/>
          <p:cNvSpPr/>
          <p:nvPr/>
        </p:nvSpPr>
        <p:spPr bwMode="auto">
          <a:xfrm>
            <a:off x="2756256" y="4005064"/>
            <a:ext cx="1138488" cy="225752"/>
          </a:xfrm>
          <a:prstGeom prst="rect">
            <a:avLst/>
          </a:prstGeom>
          <a:noFill/>
          <a:ln w="19050"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pic>
        <p:nvPicPr>
          <p:cNvPr id="2" name="图片 1"/>
          <p:cNvPicPr>
            <a:picLocks noChangeAspect="1"/>
          </p:cNvPicPr>
          <p:nvPr/>
        </p:nvPicPr>
        <p:blipFill>
          <a:blip r:embed="rId3"/>
          <a:stretch>
            <a:fillRect/>
          </a:stretch>
        </p:blipFill>
        <p:spPr>
          <a:xfrm>
            <a:off x="17748" y="1414330"/>
            <a:ext cx="9144000" cy="915979"/>
          </a:xfrm>
          <a:prstGeom prst="rect">
            <a:avLst/>
          </a:prstGeom>
        </p:spPr>
      </p:pic>
    </p:spTree>
    <p:extLst>
      <p:ext uri="{BB962C8B-B14F-4D97-AF65-F5344CB8AC3E}">
        <p14:creationId xmlns:p14="http://schemas.microsoft.com/office/powerpoint/2010/main" val="425339647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3.5 </a:t>
            </a:r>
            <a:r>
              <a:rPr lang="zh-CN" altLang="en-US" dirty="0"/>
              <a:t>全色和多光谱相对定标操作详解</a:t>
            </a:r>
          </a:p>
        </p:txBody>
      </p:sp>
      <p:sp>
        <p:nvSpPr>
          <p:cNvPr id="6" name="Text Box 4"/>
          <p:cNvSpPr txBox="1">
            <a:spLocks noChangeArrowheads="1"/>
          </p:cNvSpPr>
          <p:nvPr/>
        </p:nvSpPr>
        <p:spPr bwMode="auto">
          <a:xfrm>
            <a:off x="417876" y="3161924"/>
            <a:ext cx="3866092"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然后进行连接点匹配，得到连接点。</a:t>
            </a:r>
            <a:endParaRPr lang="en-US" altLang="zh-CN" b="1" dirty="0">
              <a:solidFill>
                <a:srgbClr val="C00000"/>
              </a:solidFill>
              <a:latin typeface="微软雅黑" pitchFamily="34" charset="-122"/>
              <a:ea typeface="微软雅黑" pitchFamily="34" charset="-122"/>
            </a:endParaRPr>
          </a:p>
        </p:txBody>
      </p:sp>
      <p:pic>
        <p:nvPicPr>
          <p:cNvPr id="7" name="图片 6"/>
          <p:cNvPicPr>
            <a:picLocks noChangeAspect="1"/>
          </p:cNvPicPr>
          <p:nvPr/>
        </p:nvPicPr>
        <p:blipFill>
          <a:blip r:embed="rId2"/>
          <a:stretch>
            <a:fillRect/>
          </a:stretch>
        </p:blipFill>
        <p:spPr>
          <a:xfrm>
            <a:off x="4188037" y="-13160"/>
            <a:ext cx="4944453" cy="6858000"/>
          </a:xfrm>
          <a:prstGeom prst="rect">
            <a:avLst/>
          </a:prstGeom>
        </p:spPr>
      </p:pic>
      <p:sp>
        <p:nvSpPr>
          <p:cNvPr id="8" name="矩形 7"/>
          <p:cNvSpPr/>
          <p:nvPr/>
        </p:nvSpPr>
        <p:spPr bwMode="auto">
          <a:xfrm>
            <a:off x="6165904" y="2564904"/>
            <a:ext cx="1944216" cy="122413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208145120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3.5 </a:t>
            </a:r>
            <a:r>
              <a:rPr lang="zh-CN" altLang="en-US" dirty="0"/>
              <a:t>全色和多光谱相对定标操作详解</a:t>
            </a:r>
          </a:p>
        </p:txBody>
      </p:sp>
      <p:sp>
        <p:nvSpPr>
          <p:cNvPr id="9" name="Text Box 4"/>
          <p:cNvSpPr txBox="1">
            <a:spLocks noChangeArrowheads="1"/>
          </p:cNvSpPr>
          <p:nvPr/>
        </p:nvSpPr>
        <p:spPr bwMode="auto">
          <a:xfrm>
            <a:off x="0" y="980728"/>
            <a:ext cx="9108504"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范围选择完成后，点击“连接匹配”按钮      进行控制点匹配。弹出对话框如下图所示：</a:t>
            </a:r>
            <a:endParaRPr lang="en-US" altLang="zh-CN" b="1" dirty="0">
              <a:solidFill>
                <a:srgbClr val="C00000"/>
              </a:solidFill>
              <a:latin typeface="微软雅黑" pitchFamily="34" charset="-122"/>
              <a:ea typeface="微软雅黑" pitchFamily="34" charset="-122"/>
            </a:endParaRPr>
          </a:p>
        </p:txBody>
      </p:sp>
      <p:pic>
        <p:nvPicPr>
          <p:cNvPr id="10" name="图片 9"/>
          <p:cNvPicPr>
            <a:picLocks noChangeAspect="1"/>
          </p:cNvPicPr>
          <p:nvPr/>
        </p:nvPicPr>
        <p:blipFill>
          <a:blip r:embed="rId2"/>
          <a:stretch>
            <a:fillRect/>
          </a:stretch>
        </p:blipFill>
        <p:spPr>
          <a:xfrm>
            <a:off x="504056" y="1539507"/>
            <a:ext cx="5933333" cy="1761905"/>
          </a:xfrm>
          <a:prstGeom prst="rect">
            <a:avLst/>
          </a:prstGeom>
        </p:spPr>
      </p:pic>
      <p:pic>
        <p:nvPicPr>
          <p:cNvPr id="11" name="图片 10"/>
          <p:cNvPicPr>
            <a:picLocks noChangeAspect="1"/>
          </p:cNvPicPr>
          <p:nvPr/>
        </p:nvPicPr>
        <p:blipFill>
          <a:blip r:embed="rId3"/>
          <a:stretch>
            <a:fillRect/>
          </a:stretch>
        </p:blipFill>
        <p:spPr>
          <a:xfrm>
            <a:off x="4266156" y="1113643"/>
            <a:ext cx="288096" cy="242000"/>
          </a:xfrm>
          <a:prstGeom prst="rect">
            <a:avLst/>
          </a:prstGeom>
        </p:spPr>
      </p:pic>
    </p:spTree>
    <p:extLst>
      <p:ext uri="{BB962C8B-B14F-4D97-AF65-F5344CB8AC3E}">
        <p14:creationId xmlns:p14="http://schemas.microsoft.com/office/powerpoint/2010/main" val="114080078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2"/>
          <a:stretch>
            <a:fillRect/>
          </a:stretch>
        </p:blipFill>
        <p:spPr>
          <a:xfrm>
            <a:off x="323528" y="3399816"/>
            <a:ext cx="1494776" cy="588494"/>
          </a:xfrm>
          <a:prstGeom prst="rect">
            <a:avLst/>
          </a:prstGeom>
        </p:spPr>
      </p:pic>
      <p:pic>
        <p:nvPicPr>
          <p:cNvPr id="2" name="图片 1"/>
          <p:cNvPicPr>
            <a:picLocks noChangeAspect="1"/>
          </p:cNvPicPr>
          <p:nvPr/>
        </p:nvPicPr>
        <p:blipFill>
          <a:blip r:embed="rId3"/>
          <a:stretch>
            <a:fillRect/>
          </a:stretch>
        </p:blipFill>
        <p:spPr>
          <a:xfrm>
            <a:off x="356024" y="1497730"/>
            <a:ext cx="5152080" cy="1765789"/>
          </a:xfrm>
          <a:prstGeom prst="rect">
            <a:avLst/>
          </a:prstGeom>
        </p:spPr>
      </p:pic>
      <p:sp>
        <p:nvSpPr>
          <p:cNvPr id="5" name="标题 1"/>
          <p:cNvSpPr>
            <a:spLocks noGrp="1"/>
          </p:cNvSpPr>
          <p:nvPr>
            <p:ph type="title"/>
          </p:nvPr>
        </p:nvSpPr>
        <p:spPr>
          <a:xfrm>
            <a:off x="67" y="115188"/>
            <a:ext cx="8675593" cy="649372"/>
          </a:xfrm>
        </p:spPr>
        <p:txBody>
          <a:bodyPr/>
          <a:lstStyle/>
          <a:p>
            <a:r>
              <a:rPr lang="en-US" altLang="zh-CN" dirty="0"/>
              <a:t>3.5 </a:t>
            </a:r>
            <a:r>
              <a:rPr lang="zh-CN" altLang="en-US" dirty="0"/>
              <a:t>全色绝对定标操作详解</a:t>
            </a:r>
          </a:p>
        </p:txBody>
      </p:sp>
      <p:sp>
        <p:nvSpPr>
          <p:cNvPr id="7" name="Text Box 4"/>
          <p:cNvSpPr txBox="1">
            <a:spLocks noChangeArrowheads="1"/>
          </p:cNvSpPr>
          <p:nvPr/>
        </p:nvSpPr>
        <p:spPr bwMode="auto">
          <a:xfrm>
            <a:off x="323528" y="980728"/>
            <a:ext cx="871296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连接点匹配完成后，查看工程文件夹下的“</a:t>
            </a:r>
            <a:r>
              <a:rPr lang="en-US" altLang="zh-CN" b="1" dirty="0">
                <a:solidFill>
                  <a:srgbClr val="C00000"/>
                </a:solidFill>
                <a:latin typeface="微软雅黑" pitchFamily="34" charset="-122"/>
                <a:ea typeface="微软雅黑" pitchFamily="34" charset="-122"/>
              </a:rPr>
              <a:t>work</a:t>
            </a:r>
            <a:r>
              <a:rPr lang="zh-CN" altLang="en-US" b="1" dirty="0">
                <a:solidFill>
                  <a:srgbClr val="C00000"/>
                </a:solidFill>
                <a:latin typeface="微软雅黑" pitchFamily="34" charset="-122"/>
                <a:ea typeface="微软雅黑" pitchFamily="34" charset="-122"/>
              </a:rPr>
              <a:t>”文件夹，如下所示：</a:t>
            </a:r>
            <a:endParaRPr lang="en-US" altLang="zh-CN" b="1" dirty="0">
              <a:solidFill>
                <a:srgbClr val="C00000"/>
              </a:solidFill>
              <a:latin typeface="微软雅黑" pitchFamily="34" charset="-122"/>
              <a:ea typeface="微软雅黑" pitchFamily="34" charset="-122"/>
            </a:endParaRPr>
          </a:p>
        </p:txBody>
      </p:sp>
      <p:cxnSp>
        <p:nvCxnSpPr>
          <p:cNvPr id="11" name="连接符: 曲线 10"/>
          <p:cNvCxnSpPr>
            <a:cxnSpLocks/>
          </p:cNvCxnSpPr>
          <p:nvPr/>
        </p:nvCxnSpPr>
        <p:spPr bwMode="auto">
          <a:xfrm rot="5400000">
            <a:off x="-40104" y="2817730"/>
            <a:ext cx="1145779" cy="130482"/>
          </a:xfrm>
          <a:prstGeom prst="curvedConnector3">
            <a:avLst>
              <a:gd name="adj1" fmla="val -3487"/>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箭头: 右 17"/>
          <p:cNvSpPr/>
          <p:nvPr/>
        </p:nvSpPr>
        <p:spPr bwMode="auto">
          <a:xfrm>
            <a:off x="1115616" y="3734278"/>
            <a:ext cx="1061830" cy="177314"/>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9" name="文本框 18"/>
          <p:cNvSpPr txBox="1"/>
          <p:nvPr/>
        </p:nvSpPr>
        <p:spPr>
          <a:xfrm>
            <a:off x="2267744" y="3498004"/>
            <a:ext cx="3888431" cy="646331"/>
          </a:xfrm>
          <a:prstGeom prst="rect">
            <a:avLst/>
          </a:prstGeom>
          <a:noFill/>
        </p:spPr>
        <p:txBody>
          <a:bodyPr wrap="square" rtlCol="0">
            <a:spAutoFit/>
          </a:bodyPr>
          <a:lstStyle/>
          <a:p>
            <a:r>
              <a:rPr lang="en-US" altLang="zh-CN" dirty="0"/>
              <a:t>.tie</a:t>
            </a:r>
            <a:r>
              <a:rPr lang="zh-CN" altLang="en-US" dirty="0"/>
              <a:t>即为匹配完成后的控制点文件（文本文件，可用文本编辑器打开）</a:t>
            </a:r>
          </a:p>
        </p:txBody>
      </p:sp>
      <p:sp>
        <p:nvSpPr>
          <p:cNvPr id="20" name="Text Box 4"/>
          <p:cNvSpPr txBox="1">
            <a:spLocks noChangeArrowheads="1"/>
          </p:cNvSpPr>
          <p:nvPr/>
        </p:nvSpPr>
        <p:spPr bwMode="auto">
          <a:xfrm>
            <a:off x="179512" y="4103932"/>
            <a:ext cx="8856984"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注：匹配完成后，最好检查一下每片的文件夹下的</a:t>
            </a:r>
            <a:r>
              <a:rPr lang="en-US" altLang="zh-CN" b="1" dirty="0">
                <a:solidFill>
                  <a:srgbClr val="C00000"/>
                </a:solidFill>
                <a:latin typeface="微软雅黑" pitchFamily="34" charset="-122"/>
                <a:ea typeface="微软雅黑" pitchFamily="34" charset="-122"/>
              </a:rPr>
              <a:t>.tie</a:t>
            </a:r>
            <a:r>
              <a:rPr lang="zh-CN" altLang="en-US" b="1" dirty="0">
                <a:solidFill>
                  <a:srgbClr val="C00000"/>
                </a:solidFill>
                <a:latin typeface="微软雅黑" pitchFamily="34" charset="-122"/>
                <a:ea typeface="微软雅黑" pitchFamily="34" charset="-122"/>
              </a:rPr>
              <a:t>文件，看一下里面点的个数，最少不能少于</a:t>
            </a:r>
            <a:r>
              <a:rPr lang="en-US" altLang="zh-CN" b="1" dirty="0">
                <a:solidFill>
                  <a:srgbClr val="C00000"/>
                </a:solidFill>
                <a:latin typeface="微软雅黑" pitchFamily="34" charset="-122"/>
                <a:ea typeface="微软雅黑" pitchFamily="34" charset="-122"/>
              </a:rPr>
              <a:t>10</a:t>
            </a:r>
            <a:r>
              <a:rPr lang="zh-CN" altLang="en-US" b="1" dirty="0">
                <a:solidFill>
                  <a:srgbClr val="C00000"/>
                </a:solidFill>
                <a:latin typeface="微软雅黑" pitchFamily="34" charset="-122"/>
                <a:ea typeface="微软雅黑" pitchFamily="34" charset="-122"/>
              </a:rPr>
              <a:t>个点。</a:t>
            </a:r>
            <a:endParaRPr lang="en-US" altLang="zh-CN" b="1" dirty="0">
              <a:solidFill>
                <a:srgbClr val="C00000"/>
              </a:solidFill>
              <a:latin typeface="微软雅黑" pitchFamily="34" charset="-122"/>
              <a:ea typeface="微软雅黑" pitchFamily="34" charset="-122"/>
            </a:endParaRPr>
          </a:p>
        </p:txBody>
      </p:sp>
      <p:sp>
        <p:nvSpPr>
          <p:cNvPr id="21" name="Text Box 4"/>
          <p:cNvSpPr txBox="1">
            <a:spLocks noChangeArrowheads="1"/>
          </p:cNvSpPr>
          <p:nvPr/>
        </p:nvSpPr>
        <p:spPr bwMode="auto">
          <a:xfrm>
            <a:off x="179512" y="5049143"/>
            <a:ext cx="871296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连接点点检查无误后，即可进行接下来的定标解算了。</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421052162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3.5 </a:t>
            </a:r>
            <a:r>
              <a:rPr lang="zh-CN" altLang="en-US" dirty="0"/>
              <a:t>全色和多光谱相对定标操作详解</a:t>
            </a:r>
          </a:p>
        </p:txBody>
      </p:sp>
      <p:sp>
        <p:nvSpPr>
          <p:cNvPr id="6" name="Text Box 4"/>
          <p:cNvSpPr txBox="1">
            <a:spLocks noChangeArrowheads="1"/>
          </p:cNvSpPr>
          <p:nvPr/>
        </p:nvSpPr>
        <p:spPr bwMode="auto">
          <a:xfrm>
            <a:off x="417876" y="3161924"/>
            <a:ext cx="3866092" cy="45890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在连接点的基础上，进行定标解算。</a:t>
            </a:r>
            <a:endParaRPr lang="en-US" altLang="zh-CN" b="1" dirty="0">
              <a:solidFill>
                <a:srgbClr val="C00000"/>
              </a:solidFill>
              <a:latin typeface="微软雅黑" pitchFamily="34" charset="-122"/>
              <a:ea typeface="微软雅黑" pitchFamily="34" charset="-122"/>
            </a:endParaRPr>
          </a:p>
        </p:txBody>
      </p:sp>
      <p:pic>
        <p:nvPicPr>
          <p:cNvPr id="7" name="图片 6"/>
          <p:cNvPicPr>
            <a:picLocks noChangeAspect="1"/>
          </p:cNvPicPr>
          <p:nvPr/>
        </p:nvPicPr>
        <p:blipFill>
          <a:blip r:embed="rId2"/>
          <a:stretch>
            <a:fillRect/>
          </a:stretch>
        </p:blipFill>
        <p:spPr>
          <a:xfrm>
            <a:off x="4188037" y="-13160"/>
            <a:ext cx="4944453" cy="6858000"/>
          </a:xfrm>
          <a:prstGeom prst="rect">
            <a:avLst/>
          </a:prstGeom>
        </p:spPr>
      </p:pic>
      <p:sp>
        <p:nvSpPr>
          <p:cNvPr id="8" name="矩形 7"/>
          <p:cNvSpPr/>
          <p:nvPr/>
        </p:nvSpPr>
        <p:spPr bwMode="auto">
          <a:xfrm>
            <a:off x="6228184" y="3789040"/>
            <a:ext cx="1944216" cy="576064"/>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277785478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3.5 </a:t>
            </a:r>
            <a:r>
              <a:rPr lang="zh-CN" altLang="en-US" dirty="0"/>
              <a:t>全色绝对定标操作详解</a:t>
            </a:r>
          </a:p>
        </p:txBody>
      </p:sp>
      <p:sp>
        <p:nvSpPr>
          <p:cNvPr id="4" name="Text Box 4"/>
          <p:cNvSpPr txBox="1">
            <a:spLocks noChangeArrowheads="1"/>
          </p:cNvSpPr>
          <p:nvPr/>
        </p:nvSpPr>
        <p:spPr bwMode="auto">
          <a:xfrm>
            <a:off x="179512" y="980728"/>
            <a:ext cx="871296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点击工具栏中的“解算”按钮    ，弹出的对话框如下图所示：</a:t>
            </a:r>
            <a:endParaRPr lang="en-US" altLang="zh-CN" b="1" dirty="0">
              <a:solidFill>
                <a:srgbClr val="C00000"/>
              </a:solidFill>
              <a:latin typeface="微软雅黑" pitchFamily="34" charset="-122"/>
              <a:ea typeface="微软雅黑" pitchFamily="34" charset="-122"/>
            </a:endParaRPr>
          </a:p>
        </p:txBody>
      </p:sp>
      <p:pic>
        <p:nvPicPr>
          <p:cNvPr id="5" name="图片 4"/>
          <p:cNvPicPr>
            <a:picLocks noChangeAspect="1"/>
          </p:cNvPicPr>
          <p:nvPr/>
        </p:nvPicPr>
        <p:blipFill>
          <a:blip r:embed="rId2"/>
          <a:stretch>
            <a:fillRect/>
          </a:stretch>
        </p:blipFill>
        <p:spPr>
          <a:xfrm>
            <a:off x="3293768" y="1153928"/>
            <a:ext cx="242000" cy="207429"/>
          </a:xfrm>
          <a:prstGeom prst="rect">
            <a:avLst/>
          </a:prstGeom>
        </p:spPr>
      </p:pic>
      <p:sp>
        <p:nvSpPr>
          <p:cNvPr id="8" name="文本框 7"/>
          <p:cNvSpPr txBox="1"/>
          <p:nvPr/>
        </p:nvSpPr>
        <p:spPr>
          <a:xfrm>
            <a:off x="5059083" y="1465672"/>
            <a:ext cx="3816424" cy="923330"/>
          </a:xfrm>
          <a:prstGeom prst="rect">
            <a:avLst/>
          </a:prstGeom>
          <a:noFill/>
        </p:spPr>
        <p:txBody>
          <a:bodyPr wrap="square" rtlCol="0">
            <a:spAutoFit/>
          </a:bodyPr>
          <a:lstStyle/>
          <a:p>
            <a:r>
              <a:rPr lang="zh-CN" altLang="en-US" dirty="0"/>
              <a:t>其中，“误差剔除倍数”选项当连接点比较多的时候，可以选“</a:t>
            </a:r>
            <a:r>
              <a:rPr lang="en-US" altLang="zh-CN" dirty="0"/>
              <a:t>1</a:t>
            </a:r>
            <a:r>
              <a:rPr lang="zh-CN" altLang="en-US" dirty="0"/>
              <a:t>”，当点比较少的时候，选“</a:t>
            </a:r>
            <a:r>
              <a:rPr lang="en-US" altLang="zh-CN" dirty="0"/>
              <a:t>3</a:t>
            </a:r>
            <a:r>
              <a:rPr lang="zh-CN" altLang="en-US" dirty="0"/>
              <a:t>”。</a:t>
            </a:r>
          </a:p>
        </p:txBody>
      </p:sp>
      <p:sp>
        <p:nvSpPr>
          <p:cNvPr id="9" name="Text Box 4"/>
          <p:cNvSpPr txBox="1">
            <a:spLocks noChangeArrowheads="1"/>
          </p:cNvSpPr>
          <p:nvPr/>
        </p:nvSpPr>
        <p:spPr bwMode="auto">
          <a:xfrm>
            <a:off x="179512" y="3617858"/>
            <a:ext cx="8712968"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点击“确定”按钮后，即可开始定标解算。解算完成后，需要检查解算精度是否符合要求。</a:t>
            </a:r>
            <a:endParaRPr lang="en-US" altLang="zh-CN" b="1" dirty="0">
              <a:solidFill>
                <a:srgbClr val="C00000"/>
              </a:solidFill>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611560" y="1529992"/>
            <a:ext cx="4333333" cy="1980952"/>
          </a:xfrm>
          <a:prstGeom prst="rect">
            <a:avLst/>
          </a:prstGeom>
        </p:spPr>
      </p:pic>
      <p:cxnSp>
        <p:nvCxnSpPr>
          <p:cNvPr id="10" name="直接箭头连接符 9"/>
          <p:cNvCxnSpPr/>
          <p:nvPr/>
        </p:nvCxnSpPr>
        <p:spPr bwMode="auto">
          <a:xfrm>
            <a:off x="4644008" y="2708920"/>
            <a:ext cx="648072"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p:cNvSpPr/>
          <p:nvPr/>
        </p:nvSpPr>
        <p:spPr>
          <a:xfrm>
            <a:off x="5292080" y="2520468"/>
            <a:ext cx="2031325" cy="369332"/>
          </a:xfrm>
          <a:prstGeom prst="rect">
            <a:avLst/>
          </a:prstGeom>
        </p:spPr>
        <p:txBody>
          <a:bodyPr wrap="none">
            <a:spAutoFit/>
          </a:bodyPr>
          <a:lstStyle/>
          <a:p>
            <a:r>
              <a:rPr lang="zh-CN" altLang="en-US" b="1" dirty="0">
                <a:solidFill>
                  <a:srgbClr val="C00000"/>
                </a:solidFill>
                <a:latin typeface="微软雅黑" pitchFamily="34" charset="-122"/>
                <a:ea typeface="微软雅黑" pitchFamily="34" charset="-122"/>
              </a:rPr>
              <a:t>选择“仅内定标”</a:t>
            </a:r>
            <a:endParaRPr lang="zh-CN" altLang="en-US" dirty="0"/>
          </a:p>
        </p:txBody>
      </p:sp>
    </p:spTree>
    <p:extLst>
      <p:ext uri="{BB962C8B-B14F-4D97-AF65-F5344CB8AC3E}">
        <p14:creationId xmlns:p14="http://schemas.microsoft.com/office/powerpoint/2010/main" val="383634503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3.5 </a:t>
            </a:r>
            <a:r>
              <a:rPr lang="zh-CN" altLang="en-US" dirty="0"/>
              <a:t>全色和多光谱相对定标操作详解</a:t>
            </a:r>
          </a:p>
        </p:txBody>
      </p:sp>
      <p:sp>
        <p:nvSpPr>
          <p:cNvPr id="6" name="Text Box 4"/>
          <p:cNvSpPr txBox="1">
            <a:spLocks noChangeArrowheads="1"/>
          </p:cNvSpPr>
          <p:nvPr/>
        </p:nvSpPr>
        <p:spPr bwMode="auto">
          <a:xfrm>
            <a:off x="417876" y="3161924"/>
            <a:ext cx="3866092" cy="45890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解算完后，验证精度是否符合要求。</a:t>
            </a:r>
            <a:endParaRPr lang="en-US" altLang="zh-CN" b="1" dirty="0">
              <a:solidFill>
                <a:srgbClr val="C00000"/>
              </a:solidFill>
              <a:latin typeface="微软雅黑" pitchFamily="34" charset="-122"/>
              <a:ea typeface="微软雅黑" pitchFamily="34" charset="-122"/>
            </a:endParaRPr>
          </a:p>
        </p:txBody>
      </p:sp>
      <p:pic>
        <p:nvPicPr>
          <p:cNvPr id="7" name="图片 6"/>
          <p:cNvPicPr>
            <a:picLocks noChangeAspect="1"/>
          </p:cNvPicPr>
          <p:nvPr/>
        </p:nvPicPr>
        <p:blipFill>
          <a:blip r:embed="rId2"/>
          <a:stretch>
            <a:fillRect/>
          </a:stretch>
        </p:blipFill>
        <p:spPr>
          <a:xfrm>
            <a:off x="4188037" y="-13160"/>
            <a:ext cx="4944453" cy="6858000"/>
          </a:xfrm>
          <a:prstGeom prst="rect">
            <a:avLst/>
          </a:prstGeom>
        </p:spPr>
      </p:pic>
      <p:sp>
        <p:nvSpPr>
          <p:cNvPr id="8" name="矩形 7"/>
          <p:cNvSpPr/>
          <p:nvPr/>
        </p:nvSpPr>
        <p:spPr bwMode="auto">
          <a:xfrm>
            <a:off x="6228184" y="4437112"/>
            <a:ext cx="1944216" cy="72008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325186034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5667" y="1522413"/>
            <a:ext cx="1954620" cy="3614995"/>
          </a:xfrm>
          <a:prstGeom prst="rect">
            <a:avLst/>
          </a:prstGeom>
        </p:spPr>
      </p:pic>
      <p:sp>
        <p:nvSpPr>
          <p:cNvPr id="3" name="标题 1"/>
          <p:cNvSpPr>
            <a:spLocks noGrp="1"/>
          </p:cNvSpPr>
          <p:nvPr>
            <p:ph type="title"/>
          </p:nvPr>
        </p:nvSpPr>
        <p:spPr>
          <a:xfrm>
            <a:off x="67" y="115188"/>
            <a:ext cx="8675593" cy="649372"/>
          </a:xfrm>
        </p:spPr>
        <p:txBody>
          <a:bodyPr/>
          <a:lstStyle/>
          <a:p>
            <a:r>
              <a:rPr lang="en-US" altLang="zh-CN" dirty="0"/>
              <a:t>3.5 </a:t>
            </a:r>
            <a:r>
              <a:rPr lang="zh-CN" altLang="en-US" dirty="0"/>
              <a:t>全色绝对定标操作详解</a:t>
            </a:r>
          </a:p>
        </p:txBody>
      </p:sp>
      <p:sp>
        <p:nvSpPr>
          <p:cNvPr id="9" name="Text Box 4"/>
          <p:cNvSpPr txBox="1">
            <a:spLocks noChangeArrowheads="1"/>
          </p:cNvSpPr>
          <p:nvPr/>
        </p:nvSpPr>
        <p:spPr bwMode="auto">
          <a:xfrm>
            <a:off x="138960" y="5025950"/>
            <a:ext cx="8712968" cy="923330"/>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其中，“</a:t>
            </a:r>
            <a:r>
              <a:rPr lang="en-US" altLang="zh-CN" b="1" dirty="0">
                <a:solidFill>
                  <a:srgbClr val="C00000"/>
                </a:solidFill>
                <a:latin typeface="微软雅黑" pitchFamily="34" charset="-122"/>
                <a:ea typeface="微软雅黑" pitchFamily="34" charset="-122"/>
              </a:rPr>
              <a:t>InCalDistriGCPafter.txt”</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InCalResidualGCP.txt</a:t>
            </a:r>
            <a:r>
              <a:rPr lang="zh-CN" altLang="en-US" b="1" dirty="0">
                <a:solidFill>
                  <a:srgbClr val="C00000"/>
                </a:solidFill>
                <a:latin typeface="微软雅黑" pitchFamily="34" charset="-122"/>
                <a:ea typeface="微软雅黑" pitchFamily="34" charset="-122"/>
              </a:rPr>
              <a:t>”这两个文件反应的是内定标的解算情况，解算完后，需要检查一下每一片的这两个文件：</a:t>
            </a:r>
            <a:endParaRPr lang="en-US" altLang="zh-CN" b="1" dirty="0">
              <a:solidFill>
                <a:srgbClr val="C00000"/>
              </a:solidFill>
              <a:latin typeface="微软雅黑" pitchFamily="34" charset="-122"/>
              <a:ea typeface="微软雅黑" pitchFamily="34" charset="-122"/>
            </a:endParaRPr>
          </a:p>
        </p:txBody>
      </p:sp>
      <p:cxnSp>
        <p:nvCxnSpPr>
          <p:cNvPr id="22" name="直接箭头连接符 21"/>
          <p:cNvCxnSpPr>
            <a:cxnSpLocks/>
          </p:cNvCxnSpPr>
          <p:nvPr/>
        </p:nvCxnSpPr>
        <p:spPr bwMode="auto">
          <a:xfrm>
            <a:off x="1434332" y="3467927"/>
            <a:ext cx="61595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矩形 22"/>
          <p:cNvSpPr/>
          <p:nvPr/>
        </p:nvSpPr>
        <p:spPr>
          <a:xfrm>
            <a:off x="2051720" y="3304836"/>
            <a:ext cx="3193503" cy="369332"/>
          </a:xfrm>
          <a:prstGeom prst="rect">
            <a:avLst/>
          </a:prstGeom>
        </p:spPr>
        <p:txBody>
          <a:bodyPr wrap="none">
            <a:spAutoFit/>
          </a:bodyPr>
          <a:lstStyle/>
          <a:p>
            <a:r>
              <a:rPr lang="zh-CN" altLang="en-US" b="1" dirty="0">
                <a:solidFill>
                  <a:srgbClr val="C00000"/>
                </a:solidFill>
                <a:latin typeface="微软雅黑" pitchFamily="34" charset="-122"/>
                <a:ea typeface="微软雅黑" pitchFamily="34" charset="-122"/>
              </a:rPr>
              <a:t>最终解算完得到当前片的</a:t>
            </a:r>
            <a:r>
              <a:rPr lang="en-US" altLang="zh-CN" b="1" dirty="0">
                <a:solidFill>
                  <a:srgbClr val="C00000"/>
                </a:solidFill>
                <a:latin typeface="微软雅黑" pitchFamily="34" charset="-122"/>
                <a:ea typeface="微软雅黑" pitchFamily="34" charset="-122"/>
              </a:rPr>
              <a:t>RPC</a:t>
            </a:r>
            <a:endParaRPr lang="zh-CN" altLang="en-US" dirty="0"/>
          </a:p>
        </p:txBody>
      </p:sp>
      <p:cxnSp>
        <p:nvCxnSpPr>
          <p:cNvPr id="24" name="直接箭头连接符 23"/>
          <p:cNvCxnSpPr>
            <a:cxnSpLocks/>
          </p:cNvCxnSpPr>
          <p:nvPr/>
        </p:nvCxnSpPr>
        <p:spPr bwMode="auto">
          <a:xfrm>
            <a:off x="1763688" y="3871195"/>
            <a:ext cx="61595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矩形 24"/>
          <p:cNvSpPr/>
          <p:nvPr/>
        </p:nvSpPr>
        <p:spPr>
          <a:xfrm>
            <a:off x="2381076" y="3708104"/>
            <a:ext cx="2262158" cy="369332"/>
          </a:xfrm>
          <a:prstGeom prst="rect">
            <a:avLst/>
          </a:prstGeom>
        </p:spPr>
        <p:txBody>
          <a:bodyPr wrap="none">
            <a:spAutoFit/>
          </a:bodyPr>
          <a:lstStyle/>
          <a:p>
            <a:r>
              <a:rPr lang="zh-CN" altLang="en-US" b="1" dirty="0">
                <a:solidFill>
                  <a:srgbClr val="C00000"/>
                </a:solidFill>
                <a:latin typeface="微软雅黑" pitchFamily="34" charset="-122"/>
                <a:ea typeface="微软雅黑" pitchFamily="34" charset="-122"/>
              </a:rPr>
              <a:t>内定标解算残差分布</a:t>
            </a:r>
            <a:endParaRPr lang="zh-CN" altLang="en-US" dirty="0"/>
          </a:p>
        </p:txBody>
      </p:sp>
      <p:cxnSp>
        <p:nvCxnSpPr>
          <p:cNvPr id="26" name="直接箭头连接符 25"/>
          <p:cNvCxnSpPr>
            <a:cxnSpLocks/>
          </p:cNvCxnSpPr>
          <p:nvPr/>
        </p:nvCxnSpPr>
        <p:spPr bwMode="auto">
          <a:xfrm>
            <a:off x="1691680" y="4268095"/>
            <a:ext cx="61595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矩形 27"/>
          <p:cNvSpPr/>
          <p:nvPr/>
        </p:nvSpPr>
        <p:spPr>
          <a:xfrm>
            <a:off x="2357240" y="4105059"/>
            <a:ext cx="2262158" cy="369332"/>
          </a:xfrm>
          <a:prstGeom prst="rect">
            <a:avLst/>
          </a:prstGeom>
        </p:spPr>
        <p:txBody>
          <a:bodyPr wrap="none">
            <a:spAutoFit/>
          </a:bodyPr>
          <a:lstStyle/>
          <a:p>
            <a:r>
              <a:rPr lang="zh-CN" altLang="en-US" b="1" dirty="0">
                <a:solidFill>
                  <a:srgbClr val="C00000"/>
                </a:solidFill>
                <a:latin typeface="微软雅黑" pitchFamily="34" charset="-122"/>
                <a:ea typeface="微软雅黑" pitchFamily="34" charset="-122"/>
              </a:rPr>
              <a:t>内定标解算残差结果</a:t>
            </a:r>
            <a:endParaRPr lang="zh-CN" altLang="en-US" dirty="0"/>
          </a:p>
        </p:txBody>
      </p:sp>
      <p:sp>
        <p:nvSpPr>
          <p:cNvPr id="29" name="矩形 28"/>
          <p:cNvSpPr/>
          <p:nvPr/>
        </p:nvSpPr>
        <p:spPr>
          <a:xfrm>
            <a:off x="93108" y="1081821"/>
            <a:ext cx="8557050" cy="369332"/>
          </a:xfrm>
          <a:prstGeom prst="rect">
            <a:avLst/>
          </a:prstGeom>
        </p:spPr>
        <p:txBody>
          <a:bodyPr wrap="square">
            <a:spAutoFit/>
          </a:bodyPr>
          <a:lstStyle/>
          <a:p>
            <a:r>
              <a:rPr lang="zh-CN" altLang="en-US" b="1" dirty="0">
                <a:solidFill>
                  <a:srgbClr val="C00000"/>
                </a:solidFill>
                <a:latin typeface="微软雅黑" pitchFamily="34" charset="-122"/>
                <a:ea typeface="微软雅黑" pitchFamily="34" charset="-122"/>
              </a:rPr>
              <a:t>解算完成后，“</a:t>
            </a:r>
            <a:r>
              <a:rPr lang="en-US" altLang="zh-CN" b="1" dirty="0">
                <a:solidFill>
                  <a:srgbClr val="C00000"/>
                </a:solidFill>
                <a:latin typeface="微软雅黑" pitchFamily="34" charset="-122"/>
                <a:ea typeface="微软雅黑" pitchFamily="34" charset="-122"/>
              </a:rPr>
              <a:t>work</a:t>
            </a:r>
            <a:r>
              <a:rPr lang="zh-CN" altLang="en-US" b="1" dirty="0">
                <a:solidFill>
                  <a:srgbClr val="C00000"/>
                </a:solidFill>
                <a:latin typeface="微软雅黑" pitchFamily="34" charset="-122"/>
                <a:ea typeface="微软雅黑" pitchFamily="34" charset="-122"/>
              </a:rPr>
              <a:t>”文件夹下对应的分片文件夹中的内容如下：</a:t>
            </a:r>
            <a:endParaRPr lang="zh-CN" altLang="en-US" dirty="0"/>
          </a:p>
        </p:txBody>
      </p:sp>
    </p:spTree>
    <p:extLst>
      <p:ext uri="{BB962C8B-B14F-4D97-AF65-F5344CB8AC3E}">
        <p14:creationId xmlns:p14="http://schemas.microsoft.com/office/powerpoint/2010/main" val="23172294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63460" y="1595306"/>
            <a:ext cx="4343781" cy="1185621"/>
          </a:xfrm>
          <a:prstGeom prst="rect">
            <a:avLst/>
          </a:prstGeom>
        </p:spPr>
      </p:pic>
      <p:sp>
        <p:nvSpPr>
          <p:cNvPr id="3" name="标题 1"/>
          <p:cNvSpPr>
            <a:spLocks noGrp="1"/>
          </p:cNvSpPr>
          <p:nvPr>
            <p:ph type="title"/>
          </p:nvPr>
        </p:nvSpPr>
        <p:spPr>
          <a:xfrm>
            <a:off x="67" y="115188"/>
            <a:ext cx="8675593" cy="649372"/>
          </a:xfrm>
        </p:spPr>
        <p:txBody>
          <a:bodyPr/>
          <a:lstStyle/>
          <a:p>
            <a:r>
              <a:rPr lang="en-US" altLang="zh-CN" dirty="0"/>
              <a:t>3.5 </a:t>
            </a:r>
            <a:r>
              <a:rPr lang="zh-CN" altLang="en-US" dirty="0"/>
              <a:t>全色绝对定标操作详解</a:t>
            </a:r>
          </a:p>
        </p:txBody>
      </p:sp>
      <p:sp>
        <p:nvSpPr>
          <p:cNvPr id="9" name="Text Box 4"/>
          <p:cNvSpPr txBox="1">
            <a:spLocks noChangeArrowheads="1"/>
          </p:cNvSpPr>
          <p:nvPr/>
        </p:nvSpPr>
        <p:spPr bwMode="auto">
          <a:xfrm>
            <a:off x="5399584" y="1234008"/>
            <a:ext cx="3744416" cy="1908215"/>
          </a:xfrm>
          <a:prstGeom prst="rect">
            <a:avLst/>
          </a:prstGeom>
          <a:noFill/>
          <a:ln w="9525">
            <a:noFill/>
            <a:miter lim="800000"/>
            <a:headEnd/>
            <a:tailEnd/>
          </a:ln>
        </p:spPr>
        <p:txBody>
          <a:bodyPr wrap="square">
            <a:spAutoFit/>
          </a:bodyPr>
          <a:lstStyle/>
          <a:p>
            <a:pPr marL="342900"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一般需要每一片的边缘都有点覆盖；</a:t>
            </a:r>
            <a:endParaRPr lang="en-US" altLang="zh-CN" b="1" dirty="0">
              <a:solidFill>
                <a:srgbClr val="C00000"/>
              </a:solidFill>
              <a:latin typeface="微软雅黑" pitchFamily="34" charset="-122"/>
              <a:ea typeface="微软雅黑" pitchFamily="34" charset="-122"/>
            </a:endParaRPr>
          </a:p>
          <a:p>
            <a:pPr marL="342900" indent="-342900" algn="just" eaLnBrk="0" hangingPunct="0">
              <a:lnSpc>
                <a:spcPct val="150000"/>
              </a:lnSpc>
              <a:spcBef>
                <a:spcPts val="600"/>
              </a:spcBef>
              <a:spcAft>
                <a:spcPts val="600"/>
              </a:spcAft>
              <a:buAutoNum type="arabicPeriod"/>
            </a:pPr>
            <a:r>
              <a:rPr lang="en-US" altLang="zh-CN" b="1" dirty="0">
                <a:solidFill>
                  <a:srgbClr val="C00000"/>
                </a:solidFill>
                <a:latin typeface="微软雅黑" pitchFamily="34" charset="-122"/>
                <a:ea typeface="微软雅黑" pitchFamily="34" charset="-122"/>
              </a:rPr>
              <a:t>X </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Y</a:t>
            </a:r>
            <a:r>
              <a:rPr lang="zh-CN" altLang="en-US" b="1" dirty="0">
                <a:solidFill>
                  <a:srgbClr val="C00000"/>
                </a:solidFill>
                <a:latin typeface="微软雅黑" pitchFamily="34" charset="-122"/>
                <a:ea typeface="微软雅黑" pitchFamily="34" charset="-122"/>
              </a:rPr>
              <a:t>方向的残差要在</a:t>
            </a:r>
            <a:r>
              <a:rPr lang="en-US" altLang="zh-CN" b="1" dirty="0">
                <a:solidFill>
                  <a:srgbClr val="C00000"/>
                </a:solidFill>
                <a:latin typeface="微软雅黑" pitchFamily="34" charset="-122"/>
                <a:ea typeface="微软雅黑" pitchFamily="34" charset="-122"/>
              </a:rPr>
              <a:t>0.3</a:t>
            </a:r>
            <a:r>
              <a:rPr lang="zh-CN" altLang="en-US" b="1" dirty="0">
                <a:solidFill>
                  <a:srgbClr val="C00000"/>
                </a:solidFill>
                <a:latin typeface="微软雅黑" pitchFamily="34" charset="-122"/>
                <a:ea typeface="微软雅黑" pitchFamily="34" charset="-122"/>
              </a:rPr>
              <a:t>以内（包括</a:t>
            </a:r>
            <a:r>
              <a:rPr lang="en-US" altLang="zh-CN" b="1" dirty="0">
                <a:solidFill>
                  <a:srgbClr val="C00000"/>
                </a:solidFill>
                <a:latin typeface="微软雅黑" pitchFamily="34" charset="-122"/>
                <a:ea typeface="微软雅黑" pitchFamily="34" charset="-122"/>
              </a:rPr>
              <a:t>0.3</a:t>
            </a:r>
            <a:r>
              <a:rPr lang="zh-CN" altLang="en-US" b="1" dirty="0">
                <a:solidFill>
                  <a:srgbClr val="C00000"/>
                </a:solidFill>
                <a:latin typeface="微软雅黑" pitchFamily="34" charset="-122"/>
                <a:ea typeface="微软雅黑" pitchFamily="34" charset="-122"/>
              </a:rPr>
              <a:t>）；</a:t>
            </a:r>
            <a:endParaRPr lang="en-US" altLang="zh-CN" b="1" dirty="0">
              <a:solidFill>
                <a:srgbClr val="C00000"/>
              </a:solidFill>
              <a:latin typeface="微软雅黑" pitchFamily="34" charset="-122"/>
              <a:ea typeface="微软雅黑" pitchFamily="34" charset="-122"/>
            </a:endParaRPr>
          </a:p>
        </p:txBody>
      </p:sp>
      <p:sp>
        <p:nvSpPr>
          <p:cNvPr id="2" name="矩形 1"/>
          <p:cNvSpPr/>
          <p:nvPr/>
        </p:nvSpPr>
        <p:spPr>
          <a:xfrm>
            <a:off x="138960" y="1058543"/>
            <a:ext cx="2809744" cy="369332"/>
          </a:xfrm>
          <a:prstGeom prst="rect">
            <a:avLst/>
          </a:prstGeom>
        </p:spPr>
        <p:txBody>
          <a:bodyPr wrap="none">
            <a:spAutoFit/>
          </a:bodyPr>
          <a:lstStyle/>
          <a:p>
            <a:r>
              <a:rPr lang="en-US" altLang="zh-CN" b="1" dirty="0">
                <a:solidFill>
                  <a:srgbClr val="C00000"/>
                </a:solidFill>
                <a:latin typeface="微软雅黑" pitchFamily="34" charset="-122"/>
                <a:ea typeface="微软雅黑" pitchFamily="34" charset="-122"/>
              </a:rPr>
              <a:t>InCalDistriGCPafter.txt</a:t>
            </a:r>
            <a:endParaRPr lang="zh-CN" altLang="en-US" dirty="0"/>
          </a:p>
        </p:txBody>
      </p:sp>
      <p:cxnSp>
        <p:nvCxnSpPr>
          <p:cNvPr id="17" name="直接箭头连接符 16"/>
          <p:cNvCxnSpPr>
            <a:cxnSpLocks/>
          </p:cNvCxnSpPr>
          <p:nvPr/>
        </p:nvCxnSpPr>
        <p:spPr bwMode="auto">
          <a:xfrm flipH="1">
            <a:off x="556771" y="2724599"/>
            <a:ext cx="270814" cy="30597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p:cNvSpPr/>
          <p:nvPr/>
        </p:nvSpPr>
        <p:spPr>
          <a:xfrm>
            <a:off x="2773" y="3030569"/>
            <a:ext cx="1107996" cy="369332"/>
          </a:xfrm>
          <a:prstGeom prst="rect">
            <a:avLst/>
          </a:prstGeom>
        </p:spPr>
        <p:txBody>
          <a:bodyPr wrap="none">
            <a:spAutoFit/>
          </a:bodyPr>
          <a:lstStyle/>
          <a:p>
            <a:r>
              <a:rPr lang="zh-CN" altLang="en-US" dirty="0"/>
              <a:t>图像列数</a:t>
            </a:r>
          </a:p>
        </p:txBody>
      </p:sp>
      <p:cxnSp>
        <p:nvCxnSpPr>
          <p:cNvPr id="21" name="直接箭头连接符 20"/>
          <p:cNvCxnSpPr>
            <a:cxnSpLocks/>
          </p:cNvCxnSpPr>
          <p:nvPr/>
        </p:nvCxnSpPr>
        <p:spPr bwMode="auto">
          <a:xfrm flipH="1">
            <a:off x="2051720" y="2702210"/>
            <a:ext cx="56186" cy="33344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p:cNvSpPr/>
          <p:nvPr/>
        </p:nvSpPr>
        <p:spPr>
          <a:xfrm>
            <a:off x="1109042" y="3063316"/>
            <a:ext cx="1595151" cy="646331"/>
          </a:xfrm>
          <a:prstGeom prst="rect">
            <a:avLst/>
          </a:prstGeom>
        </p:spPr>
        <p:txBody>
          <a:bodyPr wrap="square">
            <a:spAutoFit/>
          </a:bodyPr>
          <a:lstStyle/>
          <a:p>
            <a:r>
              <a:rPr lang="zh-CN" altLang="en-US" dirty="0"/>
              <a:t>在这个范围内的点的个数</a:t>
            </a:r>
          </a:p>
        </p:txBody>
      </p:sp>
      <p:cxnSp>
        <p:nvCxnSpPr>
          <p:cNvPr id="29" name="直接箭头连接符 28"/>
          <p:cNvCxnSpPr>
            <a:cxnSpLocks/>
          </p:cNvCxnSpPr>
          <p:nvPr/>
        </p:nvCxnSpPr>
        <p:spPr bwMode="auto">
          <a:xfrm>
            <a:off x="3059832" y="2724599"/>
            <a:ext cx="201957" cy="218283"/>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矩形 29"/>
          <p:cNvSpPr/>
          <p:nvPr/>
        </p:nvSpPr>
        <p:spPr>
          <a:xfrm>
            <a:off x="2699792" y="2901361"/>
            <a:ext cx="1595151" cy="369332"/>
          </a:xfrm>
          <a:prstGeom prst="rect">
            <a:avLst/>
          </a:prstGeom>
        </p:spPr>
        <p:txBody>
          <a:bodyPr wrap="square">
            <a:spAutoFit/>
          </a:bodyPr>
          <a:lstStyle/>
          <a:p>
            <a:r>
              <a:rPr lang="en-US" altLang="zh-CN" dirty="0"/>
              <a:t>X</a:t>
            </a:r>
            <a:r>
              <a:rPr lang="zh-CN" altLang="en-US" dirty="0"/>
              <a:t>方向的残差</a:t>
            </a:r>
          </a:p>
        </p:txBody>
      </p:sp>
      <p:cxnSp>
        <p:nvCxnSpPr>
          <p:cNvPr id="31" name="直接箭头连接符 30"/>
          <p:cNvCxnSpPr>
            <a:cxnSpLocks/>
          </p:cNvCxnSpPr>
          <p:nvPr/>
        </p:nvCxnSpPr>
        <p:spPr bwMode="auto">
          <a:xfrm>
            <a:off x="4294943" y="2702210"/>
            <a:ext cx="205049" cy="19915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矩形 31"/>
          <p:cNvSpPr/>
          <p:nvPr/>
        </p:nvSpPr>
        <p:spPr>
          <a:xfrm>
            <a:off x="4201045" y="2911360"/>
            <a:ext cx="1307059" cy="369332"/>
          </a:xfrm>
          <a:prstGeom prst="rect">
            <a:avLst/>
          </a:prstGeom>
        </p:spPr>
        <p:txBody>
          <a:bodyPr wrap="square">
            <a:spAutoFit/>
          </a:bodyPr>
          <a:lstStyle/>
          <a:p>
            <a:r>
              <a:rPr lang="en-US" altLang="zh-CN" dirty="0"/>
              <a:t>Y</a:t>
            </a:r>
            <a:r>
              <a:rPr lang="zh-CN" altLang="en-US" dirty="0"/>
              <a:t>方向残差</a:t>
            </a:r>
          </a:p>
        </p:txBody>
      </p:sp>
    </p:spTree>
    <p:extLst>
      <p:ext uri="{BB962C8B-B14F-4D97-AF65-F5344CB8AC3E}">
        <p14:creationId xmlns:p14="http://schemas.microsoft.com/office/powerpoint/2010/main" val="12739909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4462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1.3 </a:t>
            </a:r>
            <a:r>
              <a:rPr lang="zh-CN" altLang="en-US" sz="3200" b="1" dirty="0">
                <a:solidFill>
                  <a:srgbClr val="FFFFFF"/>
                </a:solidFill>
                <a:latin typeface="+mn-lt"/>
                <a:ea typeface="微软雅黑" pitchFamily="34" charset="-122"/>
              </a:rPr>
              <a:t>几何定标模型</a:t>
            </a:r>
          </a:p>
        </p:txBody>
      </p:sp>
      <p:sp>
        <p:nvSpPr>
          <p:cNvPr id="4" name="矩形 3"/>
          <p:cNvSpPr/>
          <p:nvPr/>
        </p:nvSpPr>
        <p:spPr>
          <a:xfrm>
            <a:off x="57809" y="1124744"/>
            <a:ext cx="8244408" cy="507831"/>
          </a:xfrm>
          <a:prstGeom prst="rect">
            <a:avLst/>
          </a:prstGeom>
        </p:spPr>
        <p:txBody>
          <a:bodyPr wrap="square">
            <a:spAutoFit/>
          </a:bodyPr>
          <a:lstStyle/>
          <a:p>
            <a:pPr>
              <a:lnSpc>
                <a:spcPct val="150000"/>
              </a:lnSpc>
            </a:pPr>
            <a:r>
              <a:rPr lang="zh-CN" altLang="en-US" b="1" kern="100" dirty="0">
                <a:solidFill>
                  <a:schemeClr val="accent6"/>
                </a:solidFill>
                <a:latin typeface="+mn-ea"/>
                <a:cs typeface="Times New Roman" panose="02020603050405020304" pitchFamily="18" charset="0"/>
              </a:rPr>
              <a:t>       根据上面的探元指向角模型，构建光学卫星影像的在轨几何模型如下所示：</a:t>
            </a:r>
          </a:p>
        </p:txBody>
      </p:sp>
      <p:pic>
        <p:nvPicPr>
          <p:cNvPr id="3" name="图片 2"/>
          <p:cNvPicPr>
            <a:picLocks noChangeAspect="1"/>
          </p:cNvPicPr>
          <p:nvPr/>
        </p:nvPicPr>
        <p:blipFill>
          <a:blip r:embed="rId3"/>
          <a:stretch>
            <a:fillRect/>
          </a:stretch>
        </p:blipFill>
        <p:spPr>
          <a:xfrm>
            <a:off x="1979674" y="1632575"/>
            <a:ext cx="5184652" cy="1201032"/>
          </a:xfrm>
          <a:prstGeom prst="rect">
            <a:avLst/>
          </a:prstGeom>
        </p:spPr>
      </p:pic>
      <p:sp>
        <p:nvSpPr>
          <p:cNvPr id="16" name="矩形 15"/>
          <p:cNvSpPr/>
          <p:nvPr/>
        </p:nvSpPr>
        <p:spPr>
          <a:xfrm>
            <a:off x="-10346" y="2833607"/>
            <a:ext cx="9046841" cy="1754326"/>
          </a:xfrm>
          <a:prstGeom prst="rect">
            <a:avLst/>
          </a:prstGeom>
        </p:spPr>
        <p:txBody>
          <a:bodyPr wrap="square">
            <a:spAutoFit/>
          </a:bodyPr>
          <a:lstStyle/>
          <a:p>
            <a:pPr>
              <a:lnSpc>
                <a:spcPct val="150000"/>
              </a:lnSpc>
            </a:pPr>
            <a:r>
              <a:rPr lang="zh-CN" altLang="en-US" b="1" kern="100" dirty="0">
                <a:solidFill>
                  <a:schemeClr val="accent6"/>
                </a:solidFill>
                <a:latin typeface="+mn-ea"/>
                <a:cs typeface="Times New Roman" panose="02020603050405020304" pitchFamily="18" charset="0"/>
              </a:rPr>
              <a:t>       其中，外定标参数      中仅包含相机的安装角误差，用于补偿相机外方位元素误差，确定相机坐标系在本体坐标系的方向，为内定标参数的解算确定参考基准；内定标参数</a:t>
            </a:r>
            <a:endParaRPr lang="en-US" altLang="zh-CN" b="1" kern="100" dirty="0">
              <a:solidFill>
                <a:schemeClr val="accent6"/>
              </a:solidFill>
              <a:latin typeface="+mn-ea"/>
              <a:cs typeface="Times New Roman" panose="02020603050405020304" pitchFamily="18" charset="0"/>
            </a:endParaRPr>
          </a:p>
          <a:p>
            <a:pPr>
              <a:lnSpc>
                <a:spcPct val="150000"/>
              </a:lnSpc>
            </a:pPr>
            <a:r>
              <a:rPr lang="en-US" altLang="zh-CN" b="1" kern="100" dirty="0">
                <a:solidFill>
                  <a:schemeClr val="accent6"/>
                </a:solidFill>
                <a:latin typeface="+mn-ea"/>
                <a:cs typeface="Times New Roman" panose="02020603050405020304" pitchFamily="18" charset="0"/>
              </a:rPr>
              <a:t>                                            </a:t>
            </a:r>
            <a:r>
              <a:rPr lang="zh-CN" altLang="en-US" b="1" kern="100" dirty="0">
                <a:solidFill>
                  <a:schemeClr val="accent6"/>
                </a:solidFill>
                <a:latin typeface="+mn-ea"/>
                <a:cs typeface="Times New Roman" panose="02020603050405020304" pitchFamily="18" charset="0"/>
              </a:rPr>
              <a:t>则用于确定</a:t>
            </a:r>
            <a:r>
              <a:rPr lang="en-US" altLang="zh-CN" b="1" kern="100" dirty="0">
                <a:solidFill>
                  <a:schemeClr val="accent6"/>
                </a:solidFill>
                <a:latin typeface="+mn-ea"/>
                <a:cs typeface="Times New Roman" panose="02020603050405020304" pitchFamily="18" charset="0"/>
              </a:rPr>
              <a:t>CCD</a:t>
            </a:r>
            <a:r>
              <a:rPr lang="zh-CN" altLang="en-US" b="1" kern="100" dirty="0">
                <a:solidFill>
                  <a:schemeClr val="accent6"/>
                </a:solidFill>
                <a:latin typeface="+mn-ea"/>
                <a:cs typeface="Times New Roman" panose="02020603050405020304" pitchFamily="18" charset="0"/>
              </a:rPr>
              <a:t>各探元在相机坐标系（参考基准）下的指向角。</a:t>
            </a:r>
            <a:r>
              <a:rPr lang="en-US" altLang="zh-CN" b="1" kern="100" dirty="0">
                <a:solidFill>
                  <a:schemeClr val="accent6"/>
                </a:solidFill>
                <a:latin typeface="+mn-ea"/>
                <a:cs typeface="Times New Roman" panose="02020603050405020304" pitchFamily="18" charset="0"/>
              </a:rPr>
              <a:t> </a:t>
            </a:r>
            <a:r>
              <a:rPr lang="zh-CN" altLang="en-US" b="1" kern="100" dirty="0">
                <a:solidFill>
                  <a:schemeClr val="accent6"/>
                </a:solidFill>
                <a:latin typeface="+mn-ea"/>
                <a:cs typeface="Times New Roman" panose="02020603050405020304" pitchFamily="18" charset="0"/>
              </a:rPr>
              <a:t>                                                                                                                                                                      </a:t>
            </a:r>
          </a:p>
        </p:txBody>
      </p:sp>
      <p:pic>
        <p:nvPicPr>
          <p:cNvPr id="5" name="图片 4"/>
          <p:cNvPicPr>
            <a:picLocks noChangeAspect="1"/>
          </p:cNvPicPr>
          <p:nvPr/>
        </p:nvPicPr>
        <p:blipFill>
          <a:blip r:embed="rId4"/>
          <a:stretch>
            <a:fillRect/>
          </a:stretch>
        </p:blipFill>
        <p:spPr>
          <a:xfrm>
            <a:off x="2387499" y="2969978"/>
            <a:ext cx="384301" cy="316483"/>
          </a:xfrm>
          <a:prstGeom prst="rect">
            <a:avLst/>
          </a:prstGeom>
        </p:spPr>
      </p:pic>
      <p:pic>
        <p:nvPicPr>
          <p:cNvPr id="11" name="图片 10"/>
          <p:cNvPicPr>
            <a:picLocks noChangeAspect="1"/>
          </p:cNvPicPr>
          <p:nvPr/>
        </p:nvPicPr>
        <p:blipFill>
          <a:blip r:embed="rId5"/>
          <a:stretch>
            <a:fillRect/>
          </a:stretch>
        </p:blipFill>
        <p:spPr>
          <a:xfrm>
            <a:off x="179512" y="3789252"/>
            <a:ext cx="2869588" cy="277702"/>
          </a:xfrm>
          <a:prstGeom prst="rect">
            <a:avLst/>
          </a:prstGeom>
        </p:spPr>
      </p:pic>
    </p:spTree>
    <p:extLst>
      <p:ext uri="{BB962C8B-B14F-4D97-AF65-F5344CB8AC3E}">
        <p14:creationId xmlns:p14="http://schemas.microsoft.com/office/powerpoint/2010/main" val="161793518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3.5 </a:t>
            </a:r>
            <a:r>
              <a:rPr lang="zh-CN" altLang="en-US" dirty="0"/>
              <a:t>全色绝对定标操作详解</a:t>
            </a:r>
          </a:p>
        </p:txBody>
      </p:sp>
      <p:sp>
        <p:nvSpPr>
          <p:cNvPr id="9" name="Text Box 4"/>
          <p:cNvSpPr txBox="1">
            <a:spLocks noChangeArrowheads="1"/>
          </p:cNvSpPr>
          <p:nvPr/>
        </p:nvSpPr>
        <p:spPr bwMode="auto">
          <a:xfrm>
            <a:off x="4716016" y="1243209"/>
            <a:ext cx="3959644" cy="3308598"/>
          </a:xfrm>
          <a:prstGeom prst="rect">
            <a:avLst/>
          </a:prstGeom>
          <a:noFill/>
          <a:ln w="9525">
            <a:noFill/>
            <a:miter lim="800000"/>
            <a:headEnd/>
            <a:tailEnd/>
          </a:ln>
        </p:spPr>
        <p:txBody>
          <a:bodyPr wrap="square">
            <a:spAutoFit/>
          </a:bodyPr>
          <a:lstStyle/>
          <a:p>
            <a:pPr marL="342900"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整体的参数在这个文件的最下面；</a:t>
            </a:r>
            <a:endParaRPr lang="en-US" altLang="zh-CN" b="1" dirty="0">
              <a:solidFill>
                <a:srgbClr val="C00000"/>
              </a:solidFill>
              <a:latin typeface="微软雅黑" pitchFamily="34" charset="-122"/>
              <a:ea typeface="微软雅黑" pitchFamily="34" charset="-122"/>
            </a:endParaRPr>
          </a:p>
          <a:p>
            <a:pPr marL="342900"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a:t>
            </a:r>
            <a:r>
              <a:rPr lang="en-US" altLang="zh-CN" b="1" dirty="0" err="1">
                <a:solidFill>
                  <a:srgbClr val="C00000"/>
                </a:solidFill>
                <a:latin typeface="微软雅黑" pitchFamily="34" charset="-122"/>
                <a:ea typeface="微软雅黑" pitchFamily="34" charset="-122"/>
              </a:rPr>
              <a:t>evavx</a:t>
            </a:r>
            <a:r>
              <a:rPr lang="zh-CN" altLang="en-US" b="1" dirty="0">
                <a:solidFill>
                  <a:srgbClr val="C00000"/>
                </a:solidFill>
                <a:latin typeface="微软雅黑" pitchFamily="34" charset="-122"/>
                <a:ea typeface="微软雅黑" pitchFamily="34" charset="-122"/>
              </a:rPr>
              <a:t>”和“</a:t>
            </a:r>
            <a:r>
              <a:rPr lang="en-US" altLang="zh-CN" b="1" dirty="0" err="1">
                <a:solidFill>
                  <a:srgbClr val="C00000"/>
                </a:solidFill>
                <a:latin typeface="微软雅黑" pitchFamily="34" charset="-122"/>
                <a:ea typeface="微软雅黑" pitchFamily="34" charset="-122"/>
              </a:rPr>
              <a:t>evavy</a:t>
            </a:r>
            <a:r>
              <a:rPr lang="zh-CN" altLang="en-US" b="1" dirty="0">
                <a:solidFill>
                  <a:srgbClr val="C00000"/>
                </a:solidFill>
                <a:latin typeface="微软雅黑" pitchFamily="34" charset="-122"/>
                <a:ea typeface="微软雅黑" pitchFamily="34" charset="-122"/>
              </a:rPr>
              <a:t>”分别是</a:t>
            </a:r>
            <a:r>
              <a:rPr lang="en-US" altLang="zh-CN" b="1" dirty="0">
                <a:solidFill>
                  <a:srgbClr val="C00000"/>
                </a:solidFill>
                <a:latin typeface="微软雅黑" pitchFamily="34" charset="-122"/>
                <a:ea typeface="微软雅黑" pitchFamily="34" charset="-122"/>
              </a:rPr>
              <a:t>x</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y</a:t>
            </a:r>
            <a:r>
              <a:rPr lang="zh-CN" altLang="en-US" b="1" dirty="0">
                <a:solidFill>
                  <a:srgbClr val="C00000"/>
                </a:solidFill>
                <a:latin typeface="微软雅黑" pitchFamily="34" charset="-122"/>
                <a:ea typeface="微软雅黑" pitchFamily="34" charset="-122"/>
              </a:rPr>
              <a:t>方向的残差的均值，解算结果必须为</a:t>
            </a:r>
            <a:r>
              <a:rPr lang="en-US" altLang="zh-CN" b="1" dirty="0">
                <a:solidFill>
                  <a:srgbClr val="C00000"/>
                </a:solidFill>
                <a:latin typeface="微软雅黑" pitchFamily="34" charset="-122"/>
                <a:ea typeface="微软雅黑" pitchFamily="34" charset="-122"/>
              </a:rPr>
              <a:t>0</a:t>
            </a:r>
            <a:r>
              <a:rPr lang="zh-CN" altLang="en-US" b="1" dirty="0">
                <a:solidFill>
                  <a:srgbClr val="C00000"/>
                </a:solidFill>
                <a:latin typeface="微软雅黑" pitchFamily="34" charset="-122"/>
                <a:ea typeface="微软雅黑" pitchFamily="34" charset="-122"/>
              </a:rPr>
              <a:t>；</a:t>
            </a:r>
            <a:endParaRPr lang="en-US" altLang="zh-CN" b="1" dirty="0">
              <a:solidFill>
                <a:srgbClr val="C00000"/>
              </a:solidFill>
              <a:latin typeface="微软雅黑" pitchFamily="34" charset="-122"/>
              <a:ea typeface="微软雅黑" pitchFamily="34" charset="-122"/>
            </a:endParaRPr>
          </a:p>
          <a:p>
            <a:pPr marL="342900" indent="-342900" algn="just" eaLnBrk="0" hangingPunct="0">
              <a:lnSpc>
                <a:spcPct val="150000"/>
              </a:lnSpc>
              <a:spcBef>
                <a:spcPts val="600"/>
              </a:spcBef>
              <a:spcAft>
                <a:spcPts val="600"/>
              </a:spcAft>
              <a:buAutoNum type="arabicPeriod"/>
            </a:pPr>
            <a:r>
              <a:rPr lang="zh-CN" altLang="en-US" b="1" dirty="0">
                <a:solidFill>
                  <a:srgbClr val="C00000"/>
                </a:solidFill>
                <a:latin typeface="微软雅黑" pitchFamily="34" charset="-122"/>
                <a:ea typeface="微软雅黑" pitchFamily="34" charset="-122"/>
              </a:rPr>
              <a:t>“</a:t>
            </a:r>
            <a:r>
              <a:rPr lang="en-US" altLang="zh-CN" b="1" dirty="0" err="1">
                <a:solidFill>
                  <a:srgbClr val="C00000"/>
                </a:solidFill>
                <a:latin typeface="微软雅黑" pitchFamily="34" charset="-122"/>
                <a:ea typeface="微软雅黑" pitchFamily="34" charset="-122"/>
              </a:rPr>
              <a:t>REMEvx</a:t>
            </a:r>
            <a:r>
              <a:rPr lang="zh-CN" altLang="en-US" b="1" dirty="0">
                <a:solidFill>
                  <a:srgbClr val="C00000"/>
                </a:solidFill>
                <a:latin typeface="微软雅黑" pitchFamily="34" charset="-122"/>
                <a:ea typeface="微软雅黑" pitchFamily="34" charset="-122"/>
              </a:rPr>
              <a:t>”和“</a:t>
            </a:r>
            <a:r>
              <a:rPr lang="en-US" altLang="zh-CN" b="1" dirty="0" err="1">
                <a:solidFill>
                  <a:srgbClr val="C00000"/>
                </a:solidFill>
                <a:latin typeface="微软雅黑" pitchFamily="34" charset="-122"/>
                <a:ea typeface="微软雅黑" pitchFamily="34" charset="-122"/>
              </a:rPr>
              <a:t>REMEvy</a:t>
            </a:r>
            <a:r>
              <a:rPr lang="zh-CN" altLang="en-US" b="1" dirty="0">
                <a:solidFill>
                  <a:srgbClr val="C00000"/>
                </a:solidFill>
                <a:latin typeface="微软雅黑" pitchFamily="34" charset="-122"/>
                <a:ea typeface="微软雅黑" pitchFamily="34" charset="-122"/>
              </a:rPr>
              <a:t>”分布是</a:t>
            </a:r>
            <a:r>
              <a:rPr lang="en-US" altLang="zh-CN" b="1" dirty="0">
                <a:solidFill>
                  <a:srgbClr val="C00000"/>
                </a:solidFill>
                <a:latin typeface="微软雅黑" pitchFamily="34" charset="-122"/>
                <a:ea typeface="微软雅黑" pitchFamily="34" charset="-122"/>
              </a:rPr>
              <a:t>x</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y</a:t>
            </a:r>
            <a:r>
              <a:rPr lang="zh-CN" altLang="en-US" b="1" dirty="0">
                <a:solidFill>
                  <a:srgbClr val="C00000"/>
                </a:solidFill>
                <a:latin typeface="微软雅黑" pitchFamily="34" charset="-122"/>
                <a:ea typeface="微软雅黑" pitchFamily="34" charset="-122"/>
              </a:rPr>
              <a:t>方向的残差的中误差，解算结果要在</a:t>
            </a:r>
            <a:r>
              <a:rPr lang="en-US" altLang="zh-CN" b="1" dirty="0">
                <a:solidFill>
                  <a:srgbClr val="C00000"/>
                </a:solidFill>
                <a:latin typeface="微软雅黑" pitchFamily="34" charset="-122"/>
                <a:ea typeface="微软雅黑" pitchFamily="34" charset="-122"/>
              </a:rPr>
              <a:t>0.3</a:t>
            </a:r>
            <a:r>
              <a:rPr lang="zh-CN" altLang="en-US" b="1" dirty="0">
                <a:solidFill>
                  <a:srgbClr val="C00000"/>
                </a:solidFill>
                <a:latin typeface="微软雅黑" pitchFamily="34" charset="-122"/>
                <a:ea typeface="微软雅黑" pitchFamily="34" charset="-122"/>
              </a:rPr>
              <a:t>以内。</a:t>
            </a:r>
            <a:endParaRPr lang="en-US" altLang="zh-CN" b="1" dirty="0">
              <a:solidFill>
                <a:srgbClr val="C00000"/>
              </a:solidFill>
              <a:latin typeface="微软雅黑" pitchFamily="34" charset="-122"/>
              <a:ea typeface="微软雅黑" pitchFamily="34" charset="-122"/>
            </a:endParaRPr>
          </a:p>
        </p:txBody>
      </p:sp>
      <p:sp>
        <p:nvSpPr>
          <p:cNvPr id="2" name="矩形 1"/>
          <p:cNvSpPr/>
          <p:nvPr/>
        </p:nvSpPr>
        <p:spPr>
          <a:xfrm>
            <a:off x="138960" y="1058543"/>
            <a:ext cx="2588786" cy="369332"/>
          </a:xfrm>
          <a:prstGeom prst="rect">
            <a:avLst/>
          </a:prstGeom>
        </p:spPr>
        <p:txBody>
          <a:bodyPr wrap="none">
            <a:spAutoFit/>
          </a:bodyPr>
          <a:lstStyle/>
          <a:p>
            <a:r>
              <a:rPr lang="en-US" altLang="zh-CN" b="1" dirty="0">
                <a:solidFill>
                  <a:srgbClr val="C00000"/>
                </a:solidFill>
                <a:latin typeface="微软雅黑" pitchFamily="34" charset="-122"/>
                <a:ea typeface="微软雅黑" pitchFamily="34" charset="-122"/>
              </a:rPr>
              <a:t>InCalResidualGCP.txt</a:t>
            </a:r>
            <a:endParaRPr lang="zh-CN" altLang="en-US" dirty="0"/>
          </a:p>
        </p:txBody>
      </p:sp>
      <p:pic>
        <p:nvPicPr>
          <p:cNvPr id="6" name="图片 5"/>
          <p:cNvPicPr>
            <a:picLocks noChangeAspect="1"/>
          </p:cNvPicPr>
          <p:nvPr/>
        </p:nvPicPr>
        <p:blipFill>
          <a:blip r:embed="rId2"/>
          <a:stretch>
            <a:fillRect/>
          </a:stretch>
        </p:blipFill>
        <p:spPr>
          <a:xfrm>
            <a:off x="86418" y="1444170"/>
            <a:ext cx="4380952" cy="3028571"/>
          </a:xfrm>
          <a:prstGeom prst="rect">
            <a:avLst/>
          </a:prstGeom>
        </p:spPr>
      </p:pic>
      <p:sp>
        <p:nvSpPr>
          <p:cNvPr id="16" name="Text Box 4"/>
          <p:cNvSpPr txBox="1">
            <a:spLocks noChangeArrowheads="1"/>
          </p:cNvSpPr>
          <p:nvPr/>
        </p:nvSpPr>
        <p:spPr bwMode="auto">
          <a:xfrm>
            <a:off x="138960" y="4690686"/>
            <a:ext cx="8712968" cy="133882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以上两个文件检查无误后，还需要将原始分片数据结合最终的每一片的</a:t>
            </a:r>
            <a:r>
              <a:rPr lang="en-US" altLang="zh-CN" b="1" dirty="0" err="1">
                <a:solidFill>
                  <a:srgbClr val="C00000"/>
                </a:solidFill>
                <a:latin typeface="微软雅黑" pitchFamily="34" charset="-122"/>
                <a:ea typeface="微软雅黑" pitchFamily="34" charset="-122"/>
              </a:rPr>
              <a:t>rpc</a:t>
            </a:r>
            <a:r>
              <a:rPr lang="zh-CN" altLang="en-US" b="1" dirty="0">
                <a:solidFill>
                  <a:srgbClr val="C00000"/>
                </a:solidFill>
                <a:latin typeface="微软雅黑" pitchFamily="34" charset="-122"/>
                <a:ea typeface="微软雅黑" pitchFamily="34" charset="-122"/>
              </a:rPr>
              <a:t>文件</a:t>
            </a:r>
            <a:r>
              <a:rPr lang="en-US" altLang="zh-CN" b="1" dirty="0">
                <a:solidFill>
                  <a:srgbClr val="C00000"/>
                </a:solidFill>
                <a:latin typeface="微软雅黑" pitchFamily="34" charset="-122"/>
                <a:ea typeface="微软雅黑" pitchFamily="34" charset="-122"/>
              </a:rPr>
              <a:t>——</a:t>
            </a:r>
            <a:r>
              <a:rPr lang="zh-CN" altLang="en-US" b="1" dirty="0">
                <a:solidFill>
                  <a:srgbClr val="C00000"/>
                </a:solidFill>
                <a:latin typeface="微软雅黑" pitchFamily="34" charset="-122"/>
                <a:ea typeface="微软雅黑" pitchFamily="34" charset="-122"/>
              </a:rPr>
              <a:t>“</a:t>
            </a:r>
            <a:r>
              <a:rPr lang="en-US" altLang="zh-CN" b="1" dirty="0" err="1">
                <a:solidFill>
                  <a:srgbClr val="C00000"/>
                </a:solidFill>
                <a:latin typeface="微软雅黑" pitchFamily="34" charset="-122"/>
                <a:ea typeface="微软雅黑" pitchFamily="34" charset="-122"/>
              </a:rPr>
              <a:t>FinalOutput.rpb</a:t>
            </a:r>
            <a:r>
              <a:rPr lang="zh-CN" altLang="en-US" b="1" dirty="0">
                <a:solidFill>
                  <a:srgbClr val="C00000"/>
                </a:solidFill>
                <a:latin typeface="微软雅黑" pitchFamily="34" charset="-122"/>
                <a:ea typeface="微软雅黑" pitchFamily="34" charset="-122"/>
              </a:rPr>
              <a:t>”在</a:t>
            </a:r>
            <a:r>
              <a:rPr lang="en-US" altLang="zh-CN" b="1" dirty="0" err="1">
                <a:solidFill>
                  <a:srgbClr val="C00000"/>
                </a:solidFill>
                <a:latin typeface="微软雅黑" pitchFamily="34" charset="-122"/>
                <a:ea typeface="微软雅黑" pitchFamily="34" charset="-122"/>
              </a:rPr>
              <a:t>OpenRS</a:t>
            </a:r>
            <a:r>
              <a:rPr lang="zh-CN" altLang="en-US" b="1" dirty="0">
                <a:solidFill>
                  <a:srgbClr val="C00000"/>
                </a:solidFill>
                <a:latin typeface="微软雅黑" pitchFamily="34" charset="-122"/>
                <a:ea typeface="微软雅黑" pitchFamily="34" charset="-122"/>
              </a:rPr>
              <a:t>中与参考</a:t>
            </a:r>
            <a:r>
              <a:rPr lang="en-US" altLang="zh-CN" b="1" dirty="0">
                <a:solidFill>
                  <a:srgbClr val="C00000"/>
                </a:solidFill>
                <a:latin typeface="微软雅黑" pitchFamily="34" charset="-122"/>
                <a:ea typeface="微软雅黑" pitchFamily="34" charset="-122"/>
              </a:rPr>
              <a:t>DOM</a:t>
            </a:r>
            <a:r>
              <a:rPr lang="zh-CN" altLang="en-US" b="1" dirty="0">
                <a:solidFill>
                  <a:srgbClr val="C00000"/>
                </a:solidFill>
                <a:latin typeface="微软雅黑" pitchFamily="34" charset="-122"/>
                <a:ea typeface="微软雅黑" pitchFamily="34" charset="-122"/>
              </a:rPr>
              <a:t>和</a:t>
            </a:r>
            <a:r>
              <a:rPr lang="en-US" altLang="zh-CN" b="1" dirty="0">
                <a:solidFill>
                  <a:srgbClr val="C00000"/>
                </a:solidFill>
                <a:latin typeface="微软雅黑" pitchFamily="34" charset="-122"/>
                <a:ea typeface="微软雅黑" pitchFamily="34" charset="-122"/>
              </a:rPr>
              <a:t>DEM</a:t>
            </a:r>
            <a:r>
              <a:rPr lang="zh-CN" altLang="en-US" b="1" dirty="0">
                <a:solidFill>
                  <a:srgbClr val="C00000"/>
                </a:solidFill>
                <a:latin typeface="微软雅黑" pitchFamily="34" charset="-122"/>
                <a:ea typeface="微软雅黑" pitchFamily="34" charset="-122"/>
              </a:rPr>
              <a:t>叠加和匹配，检查精度是否符合要求，作为二次检核：</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86265641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3.5 </a:t>
            </a:r>
            <a:r>
              <a:rPr lang="zh-CN" altLang="en-US" dirty="0"/>
              <a:t>全色绝对定标操作详解</a:t>
            </a:r>
          </a:p>
        </p:txBody>
      </p:sp>
      <p:pic>
        <p:nvPicPr>
          <p:cNvPr id="2" name="图片 1"/>
          <p:cNvPicPr>
            <a:picLocks noChangeAspect="1"/>
          </p:cNvPicPr>
          <p:nvPr/>
        </p:nvPicPr>
        <p:blipFill>
          <a:blip r:embed="rId2"/>
          <a:stretch>
            <a:fillRect/>
          </a:stretch>
        </p:blipFill>
        <p:spPr>
          <a:xfrm>
            <a:off x="179512" y="1196752"/>
            <a:ext cx="2161905" cy="3342857"/>
          </a:xfrm>
          <a:prstGeom prst="rect">
            <a:avLst/>
          </a:prstGeom>
        </p:spPr>
      </p:pic>
      <p:sp>
        <p:nvSpPr>
          <p:cNvPr id="4" name="箭头: 左弧形 3"/>
          <p:cNvSpPr/>
          <p:nvPr/>
        </p:nvSpPr>
        <p:spPr bwMode="auto">
          <a:xfrm rot="10800000">
            <a:off x="1406533" y="1988839"/>
            <a:ext cx="472745" cy="921623"/>
          </a:xfrm>
          <a:prstGeom prst="curved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5" name="箭头: 右 4"/>
          <p:cNvSpPr/>
          <p:nvPr/>
        </p:nvSpPr>
        <p:spPr bwMode="auto">
          <a:xfrm>
            <a:off x="2555776" y="2420888"/>
            <a:ext cx="648072" cy="288032"/>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6" name="Text Box 4"/>
          <p:cNvSpPr txBox="1">
            <a:spLocks noChangeArrowheads="1"/>
          </p:cNvSpPr>
          <p:nvPr/>
        </p:nvSpPr>
        <p:spPr bwMode="auto">
          <a:xfrm>
            <a:off x="167709" y="5573198"/>
            <a:ext cx="871296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以上二次检核无误后，得到的多光谱相机文件即为初步定标的多光谱相机文件。</a:t>
            </a:r>
            <a:endParaRPr lang="en-US" altLang="zh-CN" b="1" dirty="0">
              <a:solidFill>
                <a:srgbClr val="C00000"/>
              </a:solidFill>
              <a:latin typeface="微软雅黑" pitchFamily="34" charset="-122"/>
              <a:ea typeface="微软雅黑" pitchFamily="34" charset="-122"/>
            </a:endParaRPr>
          </a:p>
        </p:txBody>
      </p:sp>
      <p:sp>
        <p:nvSpPr>
          <p:cNvPr id="7" name="文本框 6"/>
          <p:cNvSpPr txBox="1"/>
          <p:nvPr/>
        </p:nvSpPr>
        <p:spPr>
          <a:xfrm>
            <a:off x="179512" y="4536401"/>
            <a:ext cx="1569660" cy="369332"/>
          </a:xfrm>
          <a:prstGeom prst="rect">
            <a:avLst/>
          </a:prstGeom>
          <a:noFill/>
        </p:spPr>
        <p:txBody>
          <a:bodyPr wrap="none" rtlCol="0">
            <a:spAutoFit/>
          </a:bodyPr>
          <a:lstStyle/>
          <a:p>
            <a:r>
              <a:rPr lang="zh-CN" altLang="en-US" dirty="0"/>
              <a:t>以第一片为例</a:t>
            </a:r>
          </a:p>
        </p:txBody>
      </p:sp>
      <p:pic>
        <p:nvPicPr>
          <p:cNvPr id="8" name="图片 7"/>
          <p:cNvPicPr>
            <a:picLocks noChangeAspect="1"/>
          </p:cNvPicPr>
          <p:nvPr/>
        </p:nvPicPr>
        <p:blipFill>
          <a:blip r:embed="rId3"/>
          <a:stretch>
            <a:fillRect/>
          </a:stretch>
        </p:blipFill>
        <p:spPr>
          <a:xfrm>
            <a:off x="3412277" y="980728"/>
            <a:ext cx="5616623" cy="4191641"/>
          </a:xfrm>
          <a:prstGeom prst="rect">
            <a:avLst/>
          </a:prstGeom>
        </p:spPr>
      </p:pic>
    </p:spTree>
    <p:extLst>
      <p:ext uri="{BB962C8B-B14F-4D97-AF65-F5344CB8AC3E}">
        <p14:creationId xmlns:p14="http://schemas.microsoft.com/office/powerpoint/2010/main" val="21314764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 y="115188"/>
            <a:ext cx="8675593" cy="649372"/>
          </a:xfrm>
        </p:spPr>
        <p:txBody>
          <a:bodyPr/>
          <a:lstStyle/>
          <a:p>
            <a:r>
              <a:rPr lang="en-US" altLang="zh-CN" dirty="0"/>
              <a:t>3.5 </a:t>
            </a:r>
            <a:r>
              <a:rPr lang="zh-CN" altLang="en-US" dirty="0"/>
              <a:t>全色和多光谱相对定标操作详解</a:t>
            </a:r>
          </a:p>
        </p:txBody>
      </p:sp>
      <p:pic>
        <p:nvPicPr>
          <p:cNvPr id="7" name="图片 6"/>
          <p:cNvPicPr>
            <a:picLocks noChangeAspect="1"/>
          </p:cNvPicPr>
          <p:nvPr/>
        </p:nvPicPr>
        <p:blipFill>
          <a:blip r:embed="rId2"/>
          <a:stretch>
            <a:fillRect/>
          </a:stretch>
        </p:blipFill>
        <p:spPr>
          <a:xfrm>
            <a:off x="4188037" y="-13160"/>
            <a:ext cx="4944453" cy="6858000"/>
          </a:xfrm>
          <a:prstGeom prst="rect">
            <a:avLst/>
          </a:prstGeom>
        </p:spPr>
      </p:pic>
      <p:sp>
        <p:nvSpPr>
          <p:cNvPr id="8" name="矩形 7"/>
          <p:cNvSpPr/>
          <p:nvPr/>
        </p:nvSpPr>
        <p:spPr bwMode="auto">
          <a:xfrm>
            <a:off x="6228184" y="5229200"/>
            <a:ext cx="1944216" cy="86409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9" name="Text Box 4"/>
          <p:cNvSpPr txBox="1">
            <a:spLocks noChangeArrowheads="1"/>
          </p:cNvSpPr>
          <p:nvPr/>
        </p:nvSpPr>
        <p:spPr bwMode="auto">
          <a:xfrm>
            <a:off x="85777" y="1103693"/>
            <a:ext cx="3744416" cy="133882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       二次检核无误后，得到的多光谱相机文件即为初步定标的多光谱相机文件。</a:t>
            </a:r>
            <a:endParaRPr lang="en-US" altLang="zh-CN" b="1" dirty="0">
              <a:solidFill>
                <a:srgbClr val="C00000"/>
              </a:solidFill>
              <a:latin typeface="微软雅黑" pitchFamily="34" charset="-122"/>
              <a:ea typeface="微软雅黑" pitchFamily="34" charset="-122"/>
            </a:endParaRPr>
          </a:p>
        </p:txBody>
      </p:sp>
      <p:sp>
        <p:nvSpPr>
          <p:cNvPr id="10" name="Text Box 4"/>
          <p:cNvSpPr txBox="1">
            <a:spLocks noChangeArrowheads="1"/>
          </p:cNvSpPr>
          <p:nvPr/>
        </p:nvSpPr>
        <p:spPr bwMode="auto">
          <a:xfrm>
            <a:off x="24986" y="2781654"/>
            <a:ext cx="3754926" cy="133882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打开工程目录下的“</a:t>
            </a:r>
            <a:r>
              <a:rPr lang="en-US" altLang="zh-CN" b="1" dirty="0">
                <a:solidFill>
                  <a:srgbClr val="C00000"/>
                </a:solidFill>
                <a:latin typeface="微软雅黑" pitchFamily="34" charset="-122"/>
                <a:ea typeface="微软雅黑" pitchFamily="34" charset="-122"/>
              </a:rPr>
              <a:t>Result</a:t>
            </a:r>
            <a:r>
              <a:rPr lang="zh-CN" altLang="en-US" b="1" dirty="0">
                <a:solidFill>
                  <a:srgbClr val="C00000"/>
                </a:solidFill>
                <a:latin typeface="微软雅黑" pitchFamily="34" charset="-122"/>
                <a:ea typeface="微软雅黑" pitchFamily="34" charset="-122"/>
              </a:rPr>
              <a:t>”文件夹，上面所有步骤得到的初始相机文件在该文件夹下，如下所示：</a:t>
            </a:r>
            <a:endParaRPr lang="en-US" altLang="zh-CN" b="1" dirty="0">
              <a:solidFill>
                <a:srgbClr val="C00000"/>
              </a:solidFill>
              <a:latin typeface="微软雅黑" pitchFamily="34" charset="-122"/>
              <a:ea typeface="微软雅黑" pitchFamily="34" charset="-122"/>
            </a:endParaRPr>
          </a:p>
        </p:txBody>
      </p:sp>
      <p:sp>
        <p:nvSpPr>
          <p:cNvPr id="12" name="矩形 11"/>
          <p:cNvSpPr/>
          <p:nvPr/>
        </p:nvSpPr>
        <p:spPr>
          <a:xfrm>
            <a:off x="102251" y="5301208"/>
            <a:ext cx="5765893" cy="923330"/>
          </a:xfrm>
          <a:prstGeom prst="rect">
            <a:avLst/>
          </a:prstGeom>
        </p:spPr>
        <p:txBody>
          <a:bodyPr wrap="square">
            <a:spAutoFit/>
          </a:bodyPr>
          <a:lstStyle/>
          <a:p>
            <a:r>
              <a:rPr lang="zh-CN" altLang="en-US" dirty="0">
                <a:solidFill>
                  <a:srgbClr val="FF0000"/>
                </a:solidFill>
              </a:rPr>
              <a:t>注：定标完后相机文件名会直接复制初始输入的相机文件名，所以最好改一个文件名防止把原始的相机文件覆盖掉</a:t>
            </a:r>
          </a:p>
        </p:txBody>
      </p:sp>
      <p:pic>
        <p:nvPicPr>
          <p:cNvPr id="2" name="图片 1"/>
          <p:cNvPicPr>
            <a:picLocks noChangeAspect="1"/>
          </p:cNvPicPr>
          <p:nvPr/>
        </p:nvPicPr>
        <p:blipFill>
          <a:blip r:embed="rId3"/>
          <a:stretch>
            <a:fillRect/>
          </a:stretch>
        </p:blipFill>
        <p:spPr>
          <a:xfrm>
            <a:off x="102251" y="4108256"/>
            <a:ext cx="3817692" cy="1043206"/>
          </a:xfrm>
          <a:prstGeom prst="rect">
            <a:avLst/>
          </a:prstGeom>
        </p:spPr>
      </p:pic>
    </p:spTree>
    <p:extLst>
      <p:ext uri="{BB962C8B-B14F-4D97-AF65-F5344CB8AC3E}">
        <p14:creationId xmlns:p14="http://schemas.microsoft.com/office/powerpoint/2010/main" val="148418177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4932040" y="0"/>
            <a:ext cx="3825951" cy="6858000"/>
          </a:xfrm>
          <a:prstGeom prst="rect">
            <a:avLst/>
          </a:prstGeom>
        </p:spPr>
      </p:pic>
      <p:sp>
        <p:nvSpPr>
          <p:cNvPr id="4" name="标题 1"/>
          <p:cNvSpPr>
            <a:spLocks noGrp="1"/>
          </p:cNvSpPr>
          <p:nvPr>
            <p:ph type="title"/>
          </p:nvPr>
        </p:nvSpPr>
        <p:spPr>
          <a:xfrm>
            <a:off x="67" y="115188"/>
            <a:ext cx="8675593" cy="649372"/>
          </a:xfrm>
        </p:spPr>
        <p:txBody>
          <a:bodyPr/>
          <a:lstStyle/>
          <a:p>
            <a:r>
              <a:rPr lang="en-US" altLang="zh-CN" dirty="0"/>
              <a:t>3.6 </a:t>
            </a:r>
            <a:r>
              <a:rPr lang="zh-CN" altLang="en-US" dirty="0"/>
              <a:t>多光谱波段间相对定标操作详解</a:t>
            </a:r>
          </a:p>
        </p:txBody>
      </p:sp>
      <p:sp>
        <p:nvSpPr>
          <p:cNvPr id="6" name="Text Box 4"/>
          <p:cNvSpPr txBox="1">
            <a:spLocks noChangeArrowheads="1"/>
          </p:cNvSpPr>
          <p:nvPr/>
        </p:nvSpPr>
        <p:spPr bwMode="auto">
          <a:xfrm>
            <a:off x="53962" y="2461733"/>
            <a:ext cx="4283901" cy="1908215"/>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       下面开始介绍多光谱波段间相对定标的具体流程和方法。</a:t>
            </a:r>
            <a:endParaRPr lang="en-US" altLang="zh-CN" b="1" dirty="0">
              <a:solidFill>
                <a:srgbClr val="C00000"/>
              </a:solidFill>
              <a:latin typeface="微软雅黑" pitchFamily="34" charset="-122"/>
              <a:ea typeface="微软雅黑" pitchFamily="34" charset="-122"/>
            </a:endParaRPr>
          </a:p>
          <a:p>
            <a:pPr algn="just" eaLnBrk="0" hangingPunct="0">
              <a:lnSpc>
                <a:spcPct val="150000"/>
              </a:lnSpc>
              <a:spcBef>
                <a:spcPts val="600"/>
              </a:spcBef>
              <a:spcAft>
                <a:spcPts val="600"/>
              </a:spcAft>
            </a:pPr>
            <a:r>
              <a:rPr lang="en-US" altLang="zh-CN" b="1" dirty="0">
                <a:solidFill>
                  <a:srgbClr val="C00000"/>
                </a:solidFill>
                <a:latin typeface="微软雅黑" pitchFamily="34" charset="-122"/>
                <a:ea typeface="微软雅黑" pitchFamily="34" charset="-122"/>
              </a:rPr>
              <a:t>       </a:t>
            </a:r>
            <a:r>
              <a:rPr lang="zh-CN" altLang="en-US" b="1" dirty="0">
                <a:solidFill>
                  <a:srgbClr val="C00000"/>
                </a:solidFill>
                <a:latin typeface="微软雅黑" pitchFamily="34" charset="-122"/>
                <a:ea typeface="微软雅黑" pitchFamily="34" charset="-122"/>
              </a:rPr>
              <a:t>首先是定标工程的建立和数据的输入。</a:t>
            </a:r>
            <a:endParaRPr lang="en-US" altLang="zh-CN" b="1" dirty="0">
              <a:solidFill>
                <a:srgbClr val="C00000"/>
              </a:solidFill>
              <a:latin typeface="微软雅黑" pitchFamily="34" charset="-122"/>
              <a:ea typeface="微软雅黑" pitchFamily="34" charset="-122"/>
            </a:endParaRPr>
          </a:p>
        </p:txBody>
      </p:sp>
      <p:sp>
        <p:nvSpPr>
          <p:cNvPr id="8" name="矩形 7"/>
          <p:cNvSpPr/>
          <p:nvPr/>
        </p:nvSpPr>
        <p:spPr bwMode="auto">
          <a:xfrm>
            <a:off x="6372200" y="478786"/>
            <a:ext cx="1944216" cy="93399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228807405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81025" y="1416616"/>
            <a:ext cx="4457143" cy="1790476"/>
          </a:xfrm>
          <a:prstGeom prst="rect">
            <a:avLst/>
          </a:prstGeom>
        </p:spPr>
      </p:pic>
      <p:sp>
        <p:nvSpPr>
          <p:cNvPr id="4" name="标题 1"/>
          <p:cNvSpPr>
            <a:spLocks noGrp="1"/>
          </p:cNvSpPr>
          <p:nvPr>
            <p:ph type="title"/>
          </p:nvPr>
        </p:nvSpPr>
        <p:spPr>
          <a:xfrm>
            <a:off x="67" y="115188"/>
            <a:ext cx="8675593" cy="649372"/>
          </a:xfrm>
        </p:spPr>
        <p:txBody>
          <a:bodyPr/>
          <a:lstStyle/>
          <a:p>
            <a:r>
              <a:rPr lang="en-US" altLang="zh-CN" dirty="0"/>
              <a:t>3.4 </a:t>
            </a:r>
            <a:r>
              <a:rPr lang="zh-CN" altLang="en-US" dirty="0"/>
              <a:t>全色和多光谱相对定标操作详解</a:t>
            </a:r>
          </a:p>
        </p:txBody>
      </p:sp>
      <p:grpSp>
        <p:nvGrpSpPr>
          <p:cNvPr id="10" name="组合 9"/>
          <p:cNvGrpSpPr/>
          <p:nvPr/>
        </p:nvGrpSpPr>
        <p:grpSpPr>
          <a:xfrm>
            <a:off x="67" y="836712"/>
            <a:ext cx="8964488" cy="507831"/>
            <a:chOff x="67" y="836712"/>
            <a:chExt cx="8964488" cy="507831"/>
          </a:xfrm>
        </p:grpSpPr>
        <p:sp>
          <p:nvSpPr>
            <p:cNvPr id="11" name="Text Box 4"/>
            <p:cNvSpPr txBox="1">
              <a:spLocks noChangeArrowheads="1"/>
            </p:cNvSpPr>
            <p:nvPr/>
          </p:nvSpPr>
          <p:spPr bwMode="auto">
            <a:xfrm>
              <a:off x="67" y="836712"/>
              <a:ext cx="8964488"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首先打开</a:t>
              </a:r>
              <a:r>
                <a:rPr lang="en-US" altLang="zh-CN" b="1" dirty="0" err="1">
                  <a:solidFill>
                    <a:srgbClr val="C00000"/>
                  </a:solidFill>
                  <a:latin typeface="微软雅黑" pitchFamily="34" charset="-122"/>
                  <a:ea typeface="微软雅黑" pitchFamily="34" charset="-122"/>
                </a:rPr>
                <a:t>GeoCV</a:t>
              </a:r>
              <a:r>
                <a:rPr lang="zh-CN" altLang="en-US" b="1" dirty="0">
                  <a:solidFill>
                    <a:srgbClr val="C00000"/>
                  </a:solidFill>
                  <a:latin typeface="微软雅黑" pitchFamily="34" charset="-122"/>
                  <a:ea typeface="微软雅黑" pitchFamily="34" charset="-122"/>
                </a:rPr>
                <a:t>软件，点击“新建”按钮      ，打开如下图对话框：</a:t>
              </a:r>
              <a:endParaRPr lang="en-US" altLang="zh-CN" b="1" dirty="0">
                <a:solidFill>
                  <a:srgbClr val="C00000"/>
                </a:solidFill>
                <a:latin typeface="微软雅黑" pitchFamily="34" charset="-122"/>
                <a:ea typeface="微软雅黑" pitchFamily="34" charset="-122"/>
              </a:endParaRPr>
            </a:p>
          </p:txBody>
        </p:sp>
        <p:pic>
          <p:nvPicPr>
            <p:cNvPr id="12" name="图片 11"/>
            <p:cNvPicPr>
              <a:picLocks noChangeAspect="1"/>
            </p:cNvPicPr>
            <p:nvPr/>
          </p:nvPicPr>
          <p:blipFill>
            <a:blip r:embed="rId3"/>
            <a:stretch>
              <a:fillRect/>
            </a:stretch>
          </p:blipFill>
          <p:spPr>
            <a:xfrm>
              <a:off x="4353739" y="1013752"/>
              <a:ext cx="304863" cy="225824"/>
            </a:xfrm>
            <a:prstGeom prst="rect">
              <a:avLst/>
            </a:prstGeom>
            <a:ln>
              <a:solidFill>
                <a:schemeClr val="tx1"/>
              </a:solidFill>
            </a:ln>
          </p:spPr>
        </p:pic>
      </p:grpSp>
      <p:cxnSp>
        <p:nvCxnSpPr>
          <p:cNvPr id="14" name="直接箭头连接符 13"/>
          <p:cNvCxnSpPr/>
          <p:nvPr/>
        </p:nvCxnSpPr>
        <p:spPr bwMode="auto">
          <a:xfrm>
            <a:off x="4337863" y="1844824"/>
            <a:ext cx="810201"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p:cNvSpPr txBox="1"/>
          <p:nvPr/>
        </p:nvSpPr>
        <p:spPr>
          <a:xfrm>
            <a:off x="5148064" y="1660158"/>
            <a:ext cx="1800493" cy="369332"/>
          </a:xfrm>
          <a:prstGeom prst="rect">
            <a:avLst/>
          </a:prstGeom>
          <a:noFill/>
        </p:spPr>
        <p:txBody>
          <a:bodyPr wrap="none" rtlCol="0">
            <a:spAutoFit/>
          </a:bodyPr>
          <a:lstStyle/>
          <a:p>
            <a:r>
              <a:rPr lang="zh-CN" altLang="en-US" dirty="0"/>
              <a:t>输入工程名称；</a:t>
            </a:r>
          </a:p>
        </p:txBody>
      </p:sp>
      <p:cxnSp>
        <p:nvCxnSpPr>
          <p:cNvPr id="16" name="直接箭头连接符 15"/>
          <p:cNvCxnSpPr/>
          <p:nvPr/>
        </p:nvCxnSpPr>
        <p:spPr bwMode="auto">
          <a:xfrm>
            <a:off x="4353739" y="2093944"/>
            <a:ext cx="810201"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p:cNvSpPr txBox="1"/>
          <p:nvPr/>
        </p:nvSpPr>
        <p:spPr>
          <a:xfrm>
            <a:off x="5146398" y="1937157"/>
            <a:ext cx="3583032" cy="646331"/>
          </a:xfrm>
          <a:prstGeom prst="rect">
            <a:avLst/>
          </a:prstGeom>
          <a:noFill/>
        </p:spPr>
        <p:txBody>
          <a:bodyPr wrap="none" rtlCol="0">
            <a:spAutoFit/>
          </a:bodyPr>
          <a:lstStyle/>
          <a:p>
            <a:r>
              <a:rPr lang="zh-CN" altLang="en-US" dirty="0"/>
              <a:t>工程描述；</a:t>
            </a:r>
            <a:endParaRPr lang="en-US" altLang="zh-CN" dirty="0"/>
          </a:p>
          <a:p>
            <a:r>
              <a:rPr lang="zh-CN" altLang="en-US" dirty="0"/>
              <a:t>保存在工程目录下的</a:t>
            </a:r>
            <a:r>
              <a:rPr lang="en-US" altLang="zh-CN" dirty="0"/>
              <a:t>readme.txt</a:t>
            </a:r>
            <a:r>
              <a:rPr lang="zh-CN" altLang="en-US" dirty="0"/>
              <a:t>。</a:t>
            </a:r>
          </a:p>
        </p:txBody>
      </p:sp>
      <p:cxnSp>
        <p:nvCxnSpPr>
          <p:cNvPr id="18" name="直接箭头连接符 17"/>
          <p:cNvCxnSpPr>
            <a:cxnSpLocks/>
          </p:cNvCxnSpPr>
          <p:nvPr/>
        </p:nvCxnSpPr>
        <p:spPr bwMode="auto">
          <a:xfrm>
            <a:off x="4362238" y="2343064"/>
            <a:ext cx="929842" cy="437864"/>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p:cNvSpPr txBox="1"/>
          <p:nvPr/>
        </p:nvSpPr>
        <p:spPr>
          <a:xfrm>
            <a:off x="5252804" y="2537321"/>
            <a:ext cx="3711752" cy="923330"/>
          </a:xfrm>
          <a:prstGeom prst="rect">
            <a:avLst/>
          </a:prstGeom>
          <a:noFill/>
        </p:spPr>
        <p:txBody>
          <a:bodyPr wrap="square" rtlCol="0">
            <a:spAutoFit/>
          </a:bodyPr>
          <a:lstStyle/>
          <a:p>
            <a:r>
              <a:rPr lang="zh-CN" altLang="en-US" dirty="0"/>
              <a:t>工程创建路径；</a:t>
            </a:r>
            <a:endParaRPr lang="en-US" altLang="zh-CN" dirty="0"/>
          </a:p>
          <a:p>
            <a:r>
              <a:rPr lang="zh-CN" altLang="en-US" dirty="0"/>
              <a:t>最好提前建好文件夹，程序不会自己建工程文件夹。</a:t>
            </a:r>
            <a:endParaRPr lang="en-US" altLang="zh-CN" dirty="0"/>
          </a:p>
        </p:txBody>
      </p:sp>
      <p:cxnSp>
        <p:nvCxnSpPr>
          <p:cNvPr id="20" name="直接箭头连接符 19"/>
          <p:cNvCxnSpPr>
            <a:cxnSpLocks/>
          </p:cNvCxnSpPr>
          <p:nvPr/>
        </p:nvCxnSpPr>
        <p:spPr bwMode="auto">
          <a:xfrm>
            <a:off x="1827488" y="2760290"/>
            <a:ext cx="0" cy="81272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本框 20"/>
          <p:cNvSpPr txBox="1"/>
          <p:nvPr/>
        </p:nvSpPr>
        <p:spPr>
          <a:xfrm>
            <a:off x="479202" y="3579805"/>
            <a:ext cx="2696571" cy="646331"/>
          </a:xfrm>
          <a:prstGeom prst="rect">
            <a:avLst/>
          </a:prstGeom>
          <a:noFill/>
        </p:spPr>
        <p:txBody>
          <a:bodyPr wrap="square" rtlCol="0">
            <a:spAutoFit/>
          </a:bodyPr>
          <a:lstStyle/>
          <a:p>
            <a:r>
              <a:rPr lang="zh-CN" altLang="en-US" dirty="0"/>
              <a:t>定标类型，选择“单线阵多光谱绝对</a:t>
            </a:r>
            <a:r>
              <a:rPr lang="en-US" altLang="zh-CN" dirty="0"/>
              <a:t>/</a:t>
            </a:r>
            <a:r>
              <a:rPr lang="zh-CN" altLang="en-US" dirty="0"/>
              <a:t>相对定标”</a:t>
            </a:r>
            <a:endParaRPr lang="en-US" altLang="zh-CN" dirty="0"/>
          </a:p>
        </p:txBody>
      </p:sp>
      <p:sp>
        <p:nvSpPr>
          <p:cNvPr id="22" name="Text Box 4"/>
          <p:cNvSpPr txBox="1">
            <a:spLocks noChangeArrowheads="1"/>
          </p:cNvSpPr>
          <p:nvPr/>
        </p:nvSpPr>
        <p:spPr bwMode="auto">
          <a:xfrm>
            <a:off x="176358" y="4226136"/>
            <a:ext cx="8964488" cy="458908"/>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设置好后，点击“下一步”：</a:t>
            </a:r>
            <a:endParaRPr lang="en-US" altLang="zh-CN"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68502784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17059" y="947321"/>
            <a:ext cx="6428571" cy="5771429"/>
          </a:xfrm>
          <a:prstGeom prst="rect">
            <a:avLst/>
          </a:prstGeom>
        </p:spPr>
      </p:pic>
      <p:sp>
        <p:nvSpPr>
          <p:cNvPr id="3" name="标题 1"/>
          <p:cNvSpPr>
            <a:spLocks noGrp="1"/>
          </p:cNvSpPr>
          <p:nvPr>
            <p:ph type="title"/>
          </p:nvPr>
        </p:nvSpPr>
        <p:spPr>
          <a:xfrm>
            <a:off x="67" y="115188"/>
            <a:ext cx="8675593" cy="649372"/>
          </a:xfrm>
        </p:spPr>
        <p:txBody>
          <a:bodyPr/>
          <a:lstStyle/>
          <a:p>
            <a:r>
              <a:rPr lang="en-US" altLang="zh-CN" dirty="0"/>
              <a:t>3.4 </a:t>
            </a:r>
            <a:r>
              <a:rPr lang="zh-CN" altLang="en-US" dirty="0"/>
              <a:t>全色绝对定标操作详解</a:t>
            </a:r>
          </a:p>
        </p:txBody>
      </p:sp>
      <p:cxnSp>
        <p:nvCxnSpPr>
          <p:cNvPr id="5" name="直接箭头连接符 4"/>
          <p:cNvCxnSpPr>
            <a:cxnSpLocks/>
          </p:cNvCxnSpPr>
          <p:nvPr/>
        </p:nvCxnSpPr>
        <p:spPr bwMode="auto">
          <a:xfrm flipH="1" flipV="1">
            <a:off x="971600" y="1988840"/>
            <a:ext cx="504056" cy="44177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文本框 5"/>
          <p:cNvSpPr txBox="1"/>
          <p:nvPr/>
        </p:nvSpPr>
        <p:spPr>
          <a:xfrm>
            <a:off x="-50992" y="1802140"/>
            <a:ext cx="1112395" cy="1200329"/>
          </a:xfrm>
          <a:prstGeom prst="rect">
            <a:avLst/>
          </a:prstGeom>
          <a:noFill/>
        </p:spPr>
        <p:txBody>
          <a:bodyPr wrap="square" rtlCol="0">
            <a:spAutoFit/>
          </a:bodyPr>
          <a:lstStyle/>
          <a:p>
            <a:r>
              <a:rPr lang="zh-CN" altLang="en-US" dirty="0">
                <a:solidFill>
                  <a:srgbClr val="FF0000"/>
                </a:solidFill>
              </a:rPr>
              <a:t>选择主片</a:t>
            </a:r>
            <a:endParaRPr lang="en-US" altLang="zh-CN" dirty="0">
              <a:solidFill>
                <a:srgbClr val="FF0000"/>
              </a:solidFill>
            </a:endParaRPr>
          </a:p>
          <a:p>
            <a:r>
              <a:rPr lang="zh-CN" altLang="en-US" dirty="0">
                <a:solidFill>
                  <a:srgbClr val="FF0000"/>
                </a:solidFill>
              </a:rPr>
              <a:t>（只有主波段才有主片）</a:t>
            </a:r>
            <a:endParaRPr lang="en-US" altLang="zh-CN" dirty="0">
              <a:solidFill>
                <a:srgbClr val="FF0000"/>
              </a:solidFill>
            </a:endParaRPr>
          </a:p>
        </p:txBody>
      </p:sp>
      <p:cxnSp>
        <p:nvCxnSpPr>
          <p:cNvPr id="9" name="直接箭头连接符 8"/>
          <p:cNvCxnSpPr>
            <a:cxnSpLocks/>
            <a:endCxn id="13" idx="1"/>
          </p:cNvCxnSpPr>
          <p:nvPr/>
        </p:nvCxnSpPr>
        <p:spPr bwMode="auto">
          <a:xfrm>
            <a:off x="6378669" y="2384107"/>
            <a:ext cx="856133"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p:cNvSpPr txBox="1"/>
          <p:nvPr/>
        </p:nvSpPr>
        <p:spPr>
          <a:xfrm>
            <a:off x="7234802" y="2199441"/>
            <a:ext cx="1440858" cy="369332"/>
          </a:xfrm>
          <a:prstGeom prst="rect">
            <a:avLst/>
          </a:prstGeom>
          <a:noFill/>
        </p:spPr>
        <p:txBody>
          <a:bodyPr wrap="square" rtlCol="0">
            <a:spAutoFit/>
          </a:bodyPr>
          <a:lstStyle/>
          <a:p>
            <a:r>
              <a:rPr lang="zh-CN" altLang="en-US" dirty="0"/>
              <a:t>选择主波段</a:t>
            </a:r>
            <a:endParaRPr lang="en-US" altLang="zh-CN" dirty="0"/>
          </a:p>
        </p:txBody>
      </p:sp>
      <p:cxnSp>
        <p:nvCxnSpPr>
          <p:cNvPr id="17" name="直接箭头连接符 16"/>
          <p:cNvCxnSpPr>
            <a:cxnSpLocks/>
            <a:endCxn id="18" idx="1"/>
          </p:cNvCxnSpPr>
          <p:nvPr/>
        </p:nvCxnSpPr>
        <p:spPr bwMode="auto">
          <a:xfrm>
            <a:off x="6300192" y="4632149"/>
            <a:ext cx="659014"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a:off x="6959206" y="4170484"/>
            <a:ext cx="2177660" cy="923330"/>
          </a:xfrm>
          <a:prstGeom prst="rect">
            <a:avLst/>
          </a:prstGeom>
          <a:noFill/>
        </p:spPr>
        <p:txBody>
          <a:bodyPr wrap="square" rtlCol="0">
            <a:spAutoFit/>
          </a:bodyPr>
          <a:lstStyle/>
          <a:p>
            <a:r>
              <a:rPr lang="zh-CN" altLang="en-US" dirty="0"/>
              <a:t>选择已经相对于全色定好的多光谱相机文件</a:t>
            </a:r>
            <a:endParaRPr lang="en-US" altLang="zh-CN" dirty="0"/>
          </a:p>
        </p:txBody>
      </p:sp>
      <p:sp>
        <p:nvSpPr>
          <p:cNvPr id="20" name="矩形 19"/>
          <p:cNvSpPr/>
          <p:nvPr/>
        </p:nvSpPr>
        <p:spPr bwMode="auto">
          <a:xfrm>
            <a:off x="683568" y="5999322"/>
            <a:ext cx="5668400" cy="29561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cxnSp>
        <p:nvCxnSpPr>
          <p:cNvPr id="21" name="直接箭头连接符 20"/>
          <p:cNvCxnSpPr>
            <a:cxnSpLocks/>
            <a:stCxn id="20" idx="3"/>
          </p:cNvCxnSpPr>
          <p:nvPr/>
        </p:nvCxnSpPr>
        <p:spPr bwMode="auto">
          <a:xfrm>
            <a:off x="6351968" y="6147128"/>
            <a:ext cx="729164" cy="21465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p:cNvSpPr txBox="1"/>
          <p:nvPr/>
        </p:nvSpPr>
        <p:spPr>
          <a:xfrm>
            <a:off x="7080234" y="6095037"/>
            <a:ext cx="2177660" cy="646331"/>
          </a:xfrm>
          <a:prstGeom prst="rect">
            <a:avLst/>
          </a:prstGeom>
          <a:noFill/>
        </p:spPr>
        <p:txBody>
          <a:bodyPr wrap="square" rtlCol="0">
            <a:spAutoFit/>
          </a:bodyPr>
          <a:lstStyle/>
          <a:p>
            <a:r>
              <a:rPr lang="zh-CN" altLang="en-US" dirty="0"/>
              <a:t>选相对定标，并输入参考</a:t>
            </a:r>
            <a:r>
              <a:rPr lang="en-US" altLang="zh-CN" dirty="0"/>
              <a:t>DEM</a:t>
            </a:r>
            <a:r>
              <a:rPr lang="zh-CN" altLang="en-US" dirty="0"/>
              <a:t>路径</a:t>
            </a:r>
            <a:endParaRPr lang="en-US" altLang="zh-CN" dirty="0"/>
          </a:p>
        </p:txBody>
      </p:sp>
      <p:cxnSp>
        <p:nvCxnSpPr>
          <p:cNvPr id="29" name="直接箭头连接符 28"/>
          <p:cNvCxnSpPr>
            <a:cxnSpLocks/>
          </p:cNvCxnSpPr>
          <p:nvPr/>
        </p:nvCxnSpPr>
        <p:spPr bwMode="auto">
          <a:xfrm flipV="1">
            <a:off x="5220072" y="1000458"/>
            <a:ext cx="1746268" cy="56549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p:cNvSpPr txBox="1"/>
          <p:nvPr/>
        </p:nvSpPr>
        <p:spPr>
          <a:xfrm>
            <a:off x="6959206" y="848080"/>
            <a:ext cx="2177660" cy="646331"/>
          </a:xfrm>
          <a:prstGeom prst="rect">
            <a:avLst/>
          </a:prstGeom>
          <a:noFill/>
        </p:spPr>
        <p:txBody>
          <a:bodyPr wrap="square" rtlCol="0">
            <a:spAutoFit/>
          </a:bodyPr>
          <a:lstStyle/>
          <a:p>
            <a:r>
              <a:rPr lang="zh-CN" altLang="en-US" dirty="0"/>
              <a:t>分波段加载每个波段各片数据</a:t>
            </a:r>
            <a:endParaRPr lang="en-US" altLang="zh-CN" dirty="0"/>
          </a:p>
        </p:txBody>
      </p:sp>
      <p:cxnSp>
        <p:nvCxnSpPr>
          <p:cNvPr id="25" name="直接箭头连接符 24"/>
          <p:cNvCxnSpPr>
            <a:cxnSpLocks/>
          </p:cNvCxnSpPr>
          <p:nvPr/>
        </p:nvCxnSpPr>
        <p:spPr bwMode="auto">
          <a:xfrm flipV="1">
            <a:off x="5220072" y="1064079"/>
            <a:ext cx="1746268" cy="1500372"/>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箭头连接符 27"/>
          <p:cNvCxnSpPr>
            <a:cxnSpLocks/>
          </p:cNvCxnSpPr>
          <p:nvPr/>
        </p:nvCxnSpPr>
        <p:spPr bwMode="auto">
          <a:xfrm flipV="1">
            <a:off x="5171808" y="1102406"/>
            <a:ext cx="1794532" cy="2129775"/>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29"/>
          <p:cNvCxnSpPr>
            <a:cxnSpLocks/>
          </p:cNvCxnSpPr>
          <p:nvPr/>
        </p:nvCxnSpPr>
        <p:spPr bwMode="auto">
          <a:xfrm flipV="1">
            <a:off x="5188460" y="1143239"/>
            <a:ext cx="1792148" cy="272597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箭头连接符 38"/>
          <p:cNvCxnSpPr>
            <a:cxnSpLocks/>
          </p:cNvCxnSpPr>
          <p:nvPr/>
        </p:nvCxnSpPr>
        <p:spPr bwMode="auto">
          <a:xfrm>
            <a:off x="3062280" y="4941168"/>
            <a:ext cx="659014"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矩形 39"/>
          <p:cNvSpPr/>
          <p:nvPr/>
        </p:nvSpPr>
        <p:spPr bwMode="auto">
          <a:xfrm>
            <a:off x="710269" y="4799680"/>
            <a:ext cx="2352011" cy="29561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41" name="文本框 40"/>
          <p:cNvSpPr txBox="1"/>
          <p:nvPr/>
        </p:nvSpPr>
        <p:spPr>
          <a:xfrm>
            <a:off x="3721294" y="4773245"/>
            <a:ext cx="2177660" cy="923330"/>
          </a:xfrm>
          <a:prstGeom prst="rect">
            <a:avLst/>
          </a:prstGeom>
          <a:noFill/>
        </p:spPr>
        <p:txBody>
          <a:bodyPr wrap="square" rtlCol="0">
            <a:spAutoFit/>
          </a:bodyPr>
          <a:lstStyle/>
          <a:p>
            <a:r>
              <a:rPr lang="zh-CN" altLang="en-US" dirty="0">
                <a:solidFill>
                  <a:srgbClr val="FF0000"/>
                </a:solidFill>
              </a:rPr>
              <a:t>重要！！！一定要确定好相机文件的格式！</a:t>
            </a:r>
            <a:endParaRPr lang="en-US" altLang="zh-CN" dirty="0">
              <a:solidFill>
                <a:srgbClr val="FF0000"/>
              </a:solidFill>
            </a:endParaRPr>
          </a:p>
        </p:txBody>
      </p:sp>
    </p:spTree>
    <p:extLst>
      <p:ext uri="{BB962C8B-B14F-4D97-AF65-F5344CB8AC3E}">
        <p14:creationId xmlns:p14="http://schemas.microsoft.com/office/powerpoint/2010/main" val="113915862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3.6 </a:t>
            </a:r>
            <a:r>
              <a:rPr lang="zh-CN" altLang="en-US" dirty="0"/>
              <a:t>多光谱波段间相对定标操作详解</a:t>
            </a:r>
          </a:p>
        </p:txBody>
      </p:sp>
      <p:sp>
        <p:nvSpPr>
          <p:cNvPr id="5" name="Text Box 4"/>
          <p:cNvSpPr txBox="1">
            <a:spLocks noChangeArrowheads="1"/>
          </p:cNvSpPr>
          <p:nvPr/>
        </p:nvSpPr>
        <p:spPr bwMode="auto">
          <a:xfrm>
            <a:off x="26302" y="908720"/>
            <a:ext cx="9082202" cy="2323713"/>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FF0000"/>
                </a:solidFill>
                <a:latin typeface="微软雅黑" pitchFamily="34" charset="-122"/>
                <a:ea typeface="微软雅黑" pitchFamily="34" charset="-122"/>
              </a:rPr>
              <a:t>注：此处相机文件要输入完整的多光谱相机文件，也就是说，有多少片多光谱数据，相机文件中就要有多少个“</a:t>
            </a:r>
            <a:r>
              <a:rPr lang="en-US" altLang="zh-CN" b="1" dirty="0" err="1">
                <a:solidFill>
                  <a:srgbClr val="FF0000"/>
                </a:solidFill>
                <a:latin typeface="微软雅黑" pitchFamily="34" charset="-122"/>
                <a:ea typeface="微软雅黑" pitchFamily="34" charset="-122"/>
              </a:rPr>
              <a:t>iCCD</a:t>
            </a:r>
            <a:r>
              <a:rPr lang="zh-CN" altLang="en-US" b="1" dirty="0">
                <a:solidFill>
                  <a:srgbClr val="FF0000"/>
                </a:solidFill>
                <a:latin typeface="微软雅黑" pitchFamily="34" charset="-122"/>
                <a:ea typeface="微软雅黑" pitchFamily="34" charset="-122"/>
              </a:rPr>
              <a:t>”，并且要和数据一一对应。</a:t>
            </a:r>
            <a:endParaRPr lang="en-US" altLang="zh-CN" b="1" dirty="0">
              <a:solidFill>
                <a:srgbClr val="FF0000"/>
              </a:solidFill>
              <a:latin typeface="微软雅黑" pitchFamily="34" charset="-122"/>
              <a:ea typeface="微软雅黑" pitchFamily="34" charset="-122"/>
            </a:endParaRPr>
          </a:p>
          <a:p>
            <a:pPr algn="just" eaLnBrk="0" hangingPunct="0">
              <a:lnSpc>
                <a:spcPct val="150000"/>
              </a:lnSpc>
              <a:spcBef>
                <a:spcPts val="600"/>
              </a:spcBef>
              <a:spcAft>
                <a:spcPts val="600"/>
              </a:spcAft>
            </a:pPr>
            <a:r>
              <a:rPr lang="en-US" altLang="zh-CN" b="1" dirty="0">
                <a:solidFill>
                  <a:srgbClr val="FF0000"/>
                </a:solidFill>
                <a:latin typeface="微软雅黑" pitchFamily="34" charset="-122"/>
                <a:ea typeface="微软雅黑" pitchFamily="34" charset="-122"/>
              </a:rPr>
              <a:t>      </a:t>
            </a:r>
            <a:r>
              <a:rPr lang="zh-CN" altLang="en-US" b="1" dirty="0">
                <a:solidFill>
                  <a:srgbClr val="FF0000"/>
                </a:solidFill>
                <a:latin typeface="微软雅黑" pitchFamily="34" charset="-122"/>
                <a:ea typeface="微软雅黑" pitchFamily="34" charset="-122"/>
              </a:rPr>
              <a:t>举个例子，前面全色和多光谱相对定标得到的相机文件只能是参考波段的系数，本例中为绿波段（第二波段）的四片。因此，在现在多光谱波段间相对定标时，需要将前面的系数覆盖到相机文件中的“</a:t>
            </a:r>
            <a:r>
              <a:rPr lang="en-US" altLang="zh-CN" b="1" dirty="0" err="1">
                <a:solidFill>
                  <a:srgbClr val="FF0000"/>
                </a:solidFill>
                <a:latin typeface="微软雅黑" pitchFamily="34" charset="-122"/>
                <a:ea typeface="微软雅黑" pitchFamily="34" charset="-122"/>
              </a:rPr>
              <a:t>iCCD</a:t>
            </a:r>
            <a:r>
              <a:rPr lang="en-US" altLang="zh-CN" b="1" dirty="0">
                <a:solidFill>
                  <a:srgbClr val="FF0000"/>
                </a:solidFill>
                <a:latin typeface="微软雅黑" pitchFamily="34" charset="-122"/>
                <a:ea typeface="微软雅黑" pitchFamily="34" charset="-122"/>
              </a:rPr>
              <a:t> = 5</a:t>
            </a:r>
            <a:r>
              <a:rPr lang="zh-CN" altLang="en-US" b="1" dirty="0">
                <a:solidFill>
                  <a:srgbClr val="FF0000"/>
                </a:solidFill>
                <a:latin typeface="微软雅黑" pitchFamily="34" charset="-122"/>
                <a:ea typeface="微软雅黑" pitchFamily="34" charset="-122"/>
              </a:rPr>
              <a:t>”到“</a:t>
            </a:r>
            <a:r>
              <a:rPr lang="en-US" altLang="zh-CN" b="1" dirty="0" err="1">
                <a:solidFill>
                  <a:srgbClr val="FF0000"/>
                </a:solidFill>
                <a:latin typeface="微软雅黑" pitchFamily="34" charset="-122"/>
                <a:ea typeface="微软雅黑" pitchFamily="34" charset="-122"/>
              </a:rPr>
              <a:t>iCCD</a:t>
            </a:r>
            <a:r>
              <a:rPr lang="en-US" altLang="zh-CN" b="1" dirty="0">
                <a:solidFill>
                  <a:srgbClr val="FF0000"/>
                </a:solidFill>
                <a:latin typeface="微软雅黑" pitchFamily="34" charset="-122"/>
                <a:ea typeface="微软雅黑" pitchFamily="34" charset="-122"/>
              </a:rPr>
              <a:t> = 8</a:t>
            </a:r>
            <a:r>
              <a:rPr lang="zh-CN" altLang="en-US" b="1" dirty="0">
                <a:solidFill>
                  <a:srgbClr val="FF0000"/>
                </a:solidFill>
                <a:latin typeface="微软雅黑" pitchFamily="34" charset="-122"/>
                <a:ea typeface="微软雅黑" pitchFamily="34" charset="-122"/>
              </a:rPr>
              <a:t>”对应的位置，如下：</a:t>
            </a:r>
            <a:endParaRPr lang="en-US" altLang="zh-CN"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23700879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3.6 </a:t>
            </a:r>
            <a:r>
              <a:rPr lang="zh-CN" altLang="en-US" dirty="0"/>
              <a:t>多光谱波段间相对定标操作详解</a:t>
            </a:r>
          </a:p>
        </p:txBody>
      </p:sp>
      <p:sp>
        <p:nvSpPr>
          <p:cNvPr id="4" name="Text Box 4"/>
          <p:cNvSpPr txBox="1">
            <a:spLocks noChangeArrowheads="1"/>
          </p:cNvSpPr>
          <p:nvPr/>
        </p:nvSpPr>
        <p:spPr bwMode="auto">
          <a:xfrm>
            <a:off x="179512" y="4869160"/>
            <a:ext cx="4104456" cy="507831"/>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工程建立后，在工程目录下内容如下：</a:t>
            </a:r>
            <a:endParaRPr lang="en-US" altLang="zh-CN" b="1" dirty="0">
              <a:solidFill>
                <a:srgbClr val="C00000"/>
              </a:solidFill>
              <a:latin typeface="微软雅黑" pitchFamily="34" charset="-122"/>
              <a:ea typeface="微软雅黑" pitchFamily="34" charset="-122"/>
            </a:endParaRPr>
          </a:p>
        </p:txBody>
      </p:sp>
      <p:sp>
        <p:nvSpPr>
          <p:cNvPr id="5" name="Text Box 4"/>
          <p:cNvSpPr txBox="1">
            <a:spLocks noChangeArrowheads="1"/>
          </p:cNvSpPr>
          <p:nvPr/>
        </p:nvSpPr>
        <p:spPr bwMode="auto">
          <a:xfrm>
            <a:off x="26302" y="908720"/>
            <a:ext cx="9082202" cy="2323713"/>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FF0000"/>
                </a:solidFill>
                <a:latin typeface="微软雅黑" pitchFamily="34" charset="-122"/>
                <a:ea typeface="微软雅黑" pitchFamily="34" charset="-122"/>
              </a:rPr>
              <a:t>注：此处相机文件要跟为完整的相机文件，也就是说，有多少片多光谱数据，相机文件中就要有多少个“</a:t>
            </a:r>
            <a:r>
              <a:rPr lang="en-US" altLang="zh-CN" b="1" dirty="0" err="1">
                <a:solidFill>
                  <a:srgbClr val="FF0000"/>
                </a:solidFill>
                <a:latin typeface="微软雅黑" pitchFamily="34" charset="-122"/>
                <a:ea typeface="微软雅黑" pitchFamily="34" charset="-122"/>
              </a:rPr>
              <a:t>iCCD</a:t>
            </a:r>
            <a:r>
              <a:rPr lang="zh-CN" altLang="en-US" b="1" dirty="0">
                <a:solidFill>
                  <a:srgbClr val="FF0000"/>
                </a:solidFill>
                <a:latin typeface="微软雅黑" pitchFamily="34" charset="-122"/>
                <a:ea typeface="微软雅黑" pitchFamily="34" charset="-122"/>
              </a:rPr>
              <a:t>”，并且要和数据一一对应。</a:t>
            </a:r>
            <a:endParaRPr lang="en-US" altLang="zh-CN" b="1" dirty="0">
              <a:solidFill>
                <a:srgbClr val="FF0000"/>
              </a:solidFill>
              <a:latin typeface="微软雅黑" pitchFamily="34" charset="-122"/>
              <a:ea typeface="微软雅黑" pitchFamily="34" charset="-122"/>
            </a:endParaRPr>
          </a:p>
          <a:p>
            <a:pPr algn="just" eaLnBrk="0" hangingPunct="0">
              <a:lnSpc>
                <a:spcPct val="150000"/>
              </a:lnSpc>
              <a:spcBef>
                <a:spcPts val="600"/>
              </a:spcBef>
              <a:spcAft>
                <a:spcPts val="600"/>
              </a:spcAft>
            </a:pPr>
            <a:r>
              <a:rPr lang="en-US" altLang="zh-CN" b="1" dirty="0">
                <a:solidFill>
                  <a:srgbClr val="FF0000"/>
                </a:solidFill>
                <a:latin typeface="微软雅黑" pitchFamily="34" charset="-122"/>
                <a:ea typeface="微软雅黑" pitchFamily="34" charset="-122"/>
              </a:rPr>
              <a:t>      </a:t>
            </a:r>
            <a:r>
              <a:rPr lang="zh-CN" altLang="en-US" b="1" dirty="0">
                <a:solidFill>
                  <a:srgbClr val="FF0000"/>
                </a:solidFill>
                <a:latin typeface="微软雅黑" pitchFamily="34" charset="-122"/>
                <a:ea typeface="微软雅黑" pitchFamily="34" charset="-122"/>
              </a:rPr>
              <a:t>举个例子，前面全色和多光谱相对定标得到的相机文件只能是参考波段的系数，本例中为绿波段（第二波段）的四片。因此，在现在多光谱波段间相对定标时，需要将前面的系数覆盖到相机文件中的“</a:t>
            </a:r>
            <a:r>
              <a:rPr lang="en-US" altLang="zh-CN" b="1" dirty="0" err="1">
                <a:solidFill>
                  <a:srgbClr val="FF0000"/>
                </a:solidFill>
                <a:latin typeface="微软雅黑" pitchFamily="34" charset="-122"/>
                <a:ea typeface="微软雅黑" pitchFamily="34" charset="-122"/>
              </a:rPr>
              <a:t>iCCD</a:t>
            </a:r>
            <a:r>
              <a:rPr lang="en-US" altLang="zh-CN" b="1" dirty="0">
                <a:solidFill>
                  <a:srgbClr val="FF0000"/>
                </a:solidFill>
                <a:latin typeface="微软雅黑" pitchFamily="34" charset="-122"/>
                <a:ea typeface="微软雅黑" pitchFamily="34" charset="-122"/>
              </a:rPr>
              <a:t> = 5</a:t>
            </a:r>
            <a:r>
              <a:rPr lang="zh-CN" altLang="en-US" b="1" dirty="0">
                <a:solidFill>
                  <a:srgbClr val="FF0000"/>
                </a:solidFill>
                <a:latin typeface="微软雅黑" pitchFamily="34" charset="-122"/>
                <a:ea typeface="微软雅黑" pitchFamily="34" charset="-122"/>
              </a:rPr>
              <a:t>”到“</a:t>
            </a:r>
            <a:r>
              <a:rPr lang="en-US" altLang="zh-CN" b="1" dirty="0" err="1">
                <a:solidFill>
                  <a:srgbClr val="FF0000"/>
                </a:solidFill>
                <a:latin typeface="微软雅黑" pitchFamily="34" charset="-122"/>
                <a:ea typeface="微软雅黑" pitchFamily="34" charset="-122"/>
              </a:rPr>
              <a:t>iCCD</a:t>
            </a:r>
            <a:r>
              <a:rPr lang="en-US" altLang="zh-CN" b="1" dirty="0">
                <a:solidFill>
                  <a:srgbClr val="FF0000"/>
                </a:solidFill>
                <a:latin typeface="微软雅黑" pitchFamily="34" charset="-122"/>
                <a:ea typeface="微软雅黑" pitchFamily="34" charset="-122"/>
              </a:rPr>
              <a:t> = 8</a:t>
            </a:r>
            <a:r>
              <a:rPr lang="zh-CN" altLang="en-US" b="1" dirty="0">
                <a:solidFill>
                  <a:srgbClr val="FF0000"/>
                </a:solidFill>
                <a:latin typeface="微软雅黑" pitchFamily="34" charset="-122"/>
                <a:ea typeface="微软雅黑" pitchFamily="34" charset="-122"/>
              </a:rPr>
              <a:t>”对应的位置，如下：</a:t>
            </a:r>
            <a:endParaRPr lang="en-US" altLang="zh-CN" b="1" dirty="0">
              <a:solidFill>
                <a:srgbClr val="FF0000"/>
              </a:solidFill>
              <a:latin typeface="微软雅黑" pitchFamily="34" charset="-122"/>
              <a:ea typeface="微软雅黑" pitchFamily="34" charset="-122"/>
            </a:endParaRPr>
          </a:p>
        </p:txBody>
      </p:sp>
      <p:grpSp>
        <p:nvGrpSpPr>
          <p:cNvPr id="14" name="组合 13"/>
          <p:cNvGrpSpPr/>
          <p:nvPr/>
        </p:nvGrpSpPr>
        <p:grpSpPr>
          <a:xfrm>
            <a:off x="26302" y="980728"/>
            <a:ext cx="7498026" cy="5677980"/>
            <a:chOff x="26302" y="980728"/>
            <a:chExt cx="7498026" cy="5677980"/>
          </a:xfrm>
        </p:grpSpPr>
        <p:pic>
          <p:nvPicPr>
            <p:cNvPr id="6" name="图片 5"/>
            <p:cNvPicPr>
              <a:picLocks noChangeAspect="1"/>
            </p:cNvPicPr>
            <p:nvPr/>
          </p:nvPicPr>
          <p:blipFill>
            <a:blip r:embed="rId2"/>
            <a:stretch>
              <a:fillRect/>
            </a:stretch>
          </p:blipFill>
          <p:spPr>
            <a:xfrm>
              <a:off x="26302" y="980728"/>
              <a:ext cx="7498026" cy="5677980"/>
            </a:xfrm>
            <a:prstGeom prst="rect">
              <a:avLst/>
            </a:prstGeom>
            <a:ln w="19050">
              <a:solidFill>
                <a:schemeClr val="tx1"/>
              </a:solidFill>
            </a:ln>
          </p:spPr>
        </p:pic>
        <p:sp>
          <p:nvSpPr>
            <p:cNvPr id="2" name="矩形 1"/>
            <p:cNvSpPr/>
            <p:nvPr/>
          </p:nvSpPr>
          <p:spPr bwMode="auto">
            <a:xfrm>
              <a:off x="26302" y="980728"/>
              <a:ext cx="7498026" cy="4536504"/>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grpSp>
      <p:grpSp>
        <p:nvGrpSpPr>
          <p:cNvPr id="9" name="组合 8"/>
          <p:cNvGrpSpPr/>
          <p:nvPr/>
        </p:nvGrpSpPr>
        <p:grpSpPr>
          <a:xfrm>
            <a:off x="2555776" y="0"/>
            <a:ext cx="7555946" cy="5805264"/>
            <a:chOff x="1835696" y="917086"/>
            <a:chExt cx="7555946" cy="5805264"/>
          </a:xfrm>
        </p:grpSpPr>
        <p:pic>
          <p:nvPicPr>
            <p:cNvPr id="7" name="图片 6"/>
            <p:cNvPicPr>
              <a:picLocks noChangeAspect="1"/>
            </p:cNvPicPr>
            <p:nvPr/>
          </p:nvPicPr>
          <p:blipFill>
            <a:blip r:embed="rId3"/>
            <a:stretch>
              <a:fillRect/>
            </a:stretch>
          </p:blipFill>
          <p:spPr>
            <a:xfrm>
              <a:off x="1835696" y="917086"/>
              <a:ext cx="7555946" cy="5805264"/>
            </a:xfrm>
            <a:prstGeom prst="rect">
              <a:avLst/>
            </a:prstGeom>
            <a:ln w="28575">
              <a:solidFill>
                <a:schemeClr val="tx1"/>
              </a:solidFill>
            </a:ln>
          </p:spPr>
        </p:pic>
        <p:sp>
          <p:nvSpPr>
            <p:cNvPr id="8" name="矩形 7"/>
            <p:cNvSpPr/>
            <p:nvPr/>
          </p:nvSpPr>
          <p:spPr bwMode="auto">
            <a:xfrm>
              <a:off x="1849530" y="2047456"/>
              <a:ext cx="7498026" cy="4536504"/>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grpSp>
      <p:sp>
        <p:nvSpPr>
          <p:cNvPr id="10" name="箭头: 右 9"/>
          <p:cNvSpPr/>
          <p:nvPr/>
        </p:nvSpPr>
        <p:spPr bwMode="auto">
          <a:xfrm>
            <a:off x="1259632" y="1446922"/>
            <a:ext cx="1453994" cy="383776"/>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dirty="0">
              <a:ln>
                <a:noFill/>
              </a:ln>
              <a:solidFill>
                <a:schemeClr val="tx1"/>
              </a:solidFill>
              <a:effectLst/>
              <a:latin typeface="Arial" pitchFamily="34" charset="0"/>
              <a:ea typeface="华文细黑" pitchFamily="2" charset="-122"/>
            </a:endParaRPr>
          </a:p>
        </p:txBody>
      </p:sp>
      <p:sp>
        <p:nvSpPr>
          <p:cNvPr id="11" name="箭头: 右 10"/>
          <p:cNvSpPr/>
          <p:nvPr/>
        </p:nvSpPr>
        <p:spPr bwMode="auto">
          <a:xfrm>
            <a:off x="1259632" y="2578064"/>
            <a:ext cx="1453994" cy="383776"/>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2" name="箭头: 右 11"/>
          <p:cNvSpPr/>
          <p:nvPr/>
        </p:nvSpPr>
        <p:spPr bwMode="auto">
          <a:xfrm>
            <a:off x="1259632" y="3814041"/>
            <a:ext cx="1453994" cy="383776"/>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3" name="箭头: 右 12"/>
          <p:cNvSpPr/>
          <p:nvPr/>
        </p:nvSpPr>
        <p:spPr bwMode="auto">
          <a:xfrm>
            <a:off x="1259632" y="4841637"/>
            <a:ext cx="1453994" cy="383776"/>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dirty="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41302187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4932040" y="0"/>
            <a:ext cx="3825951" cy="6858000"/>
          </a:xfrm>
          <a:prstGeom prst="rect">
            <a:avLst/>
          </a:prstGeom>
        </p:spPr>
      </p:pic>
      <p:sp>
        <p:nvSpPr>
          <p:cNvPr id="4" name="标题 1"/>
          <p:cNvSpPr>
            <a:spLocks noGrp="1"/>
          </p:cNvSpPr>
          <p:nvPr>
            <p:ph type="title"/>
          </p:nvPr>
        </p:nvSpPr>
        <p:spPr>
          <a:xfrm>
            <a:off x="67" y="115188"/>
            <a:ext cx="8675593" cy="649372"/>
          </a:xfrm>
        </p:spPr>
        <p:txBody>
          <a:bodyPr/>
          <a:lstStyle/>
          <a:p>
            <a:r>
              <a:rPr lang="en-US" altLang="zh-CN" dirty="0"/>
              <a:t>3.6 </a:t>
            </a:r>
            <a:r>
              <a:rPr lang="zh-CN" altLang="en-US" dirty="0"/>
              <a:t>多光谱波段间相对定标操作详解</a:t>
            </a:r>
          </a:p>
        </p:txBody>
      </p:sp>
      <p:sp>
        <p:nvSpPr>
          <p:cNvPr id="6" name="Text Box 4"/>
          <p:cNvSpPr txBox="1">
            <a:spLocks noChangeArrowheads="1"/>
          </p:cNvSpPr>
          <p:nvPr/>
        </p:nvSpPr>
        <p:spPr bwMode="auto">
          <a:xfrm>
            <a:off x="53962" y="879748"/>
            <a:ext cx="4878078" cy="1754326"/>
          </a:xfrm>
          <a:prstGeom prst="rect">
            <a:avLst/>
          </a:prstGeom>
          <a:noFill/>
          <a:ln w="9525">
            <a:noFill/>
            <a:miter lim="800000"/>
            <a:headEnd/>
            <a:tailEnd/>
          </a:ln>
        </p:spPr>
        <p:txBody>
          <a:bodyPr wrap="square">
            <a:spAutoFit/>
          </a:bodyPr>
          <a:lstStyle/>
          <a:p>
            <a:pPr algn="just" eaLnBrk="0" hangingPunct="0">
              <a:lnSpc>
                <a:spcPct val="150000"/>
              </a:lnSpc>
              <a:spcBef>
                <a:spcPts val="600"/>
              </a:spcBef>
              <a:spcAft>
                <a:spcPts val="600"/>
              </a:spcAft>
            </a:pPr>
            <a:r>
              <a:rPr lang="zh-CN" altLang="en-US" b="1" dirty="0">
                <a:solidFill>
                  <a:srgbClr val="C00000"/>
                </a:solidFill>
                <a:latin typeface="微软雅黑" pitchFamily="34" charset="-122"/>
                <a:ea typeface="微软雅黑" pitchFamily="34" charset="-122"/>
              </a:rPr>
              <a:t>       建立工程后，后面的步骤到“得到初步的相机文件”之前跟前面“全色和多光谱相对定标”的过程是一样的，以下从略。唯一不同的就是“</a:t>
            </a:r>
            <a:r>
              <a:rPr lang="en-US" altLang="zh-CN" b="1" dirty="0">
                <a:solidFill>
                  <a:srgbClr val="C00000"/>
                </a:solidFill>
                <a:latin typeface="微软雅黑" pitchFamily="34" charset="-122"/>
                <a:ea typeface="微软雅黑" pitchFamily="34" charset="-122"/>
              </a:rPr>
              <a:t>work</a:t>
            </a:r>
            <a:r>
              <a:rPr lang="zh-CN" altLang="en-US" b="1" dirty="0">
                <a:solidFill>
                  <a:srgbClr val="C00000"/>
                </a:solidFill>
                <a:latin typeface="微软雅黑" pitchFamily="34" charset="-122"/>
                <a:ea typeface="微软雅黑" pitchFamily="34" charset="-122"/>
              </a:rPr>
              <a:t>”文件夹中命名的不同，如下：</a:t>
            </a:r>
            <a:endParaRPr lang="en-US" altLang="zh-CN" b="1" dirty="0">
              <a:solidFill>
                <a:srgbClr val="C00000"/>
              </a:solidFill>
              <a:latin typeface="微软雅黑" pitchFamily="34" charset="-122"/>
              <a:ea typeface="微软雅黑" pitchFamily="34" charset="-122"/>
            </a:endParaRPr>
          </a:p>
        </p:txBody>
      </p:sp>
      <p:sp>
        <p:nvSpPr>
          <p:cNvPr id="8" name="矩形 7"/>
          <p:cNvSpPr/>
          <p:nvPr/>
        </p:nvSpPr>
        <p:spPr bwMode="auto">
          <a:xfrm>
            <a:off x="6444208" y="1527742"/>
            <a:ext cx="1584176" cy="3269409"/>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pic>
        <p:nvPicPr>
          <p:cNvPr id="2" name="图片 1"/>
          <p:cNvPicPr>
            <a:picLocks noChangeAspect="1"/>
          </p:cNvPicPr>
          <p:nvPr/>
        </p:nvPicPr>
        <p:blipFill>
          <a:blip r:embed="rId3"/>
          <a:stretch>
            <a:fillRect/>
          </a:stretch>
        </p:blipFill>
        <p:spPr>
          <a:xfrm>
            <a:off x="179512" y="2745947"/>
            <a:ext cx="761905" cy="2485714"/>
          </a:xfrm>
          <a:prstGeom prst="rect">
            <a:avLst/>
          </a:prstGeom>
        </p:spPr>
      </p:pic>
      <p:sp>
        <p:nvSpPr>
          <p:cNvPr id="3" name="文本框 2"/>
          <p:cNvSpPr txBox="1"/>
          <p:nvPr/>
        </p:nvSpPr>
        <p:spPr>
          <a:xfrm>
            <a:off x="959940" y="3363653"/>
            <a:ext cx="5142751" cy="1200329"/>
          </a:xfrm>
          <a:prstGeom prst="rect">
            <a:avLst/>
          </a:prstGeom>
          <a:noFill/>
        </p:spPr>
        <p:txBody>
          <a:bodyPr wrap="square" rtlCol="0">
            <a:spAutoFit/>
          </a:bodyPr>
          <a:lstStyle/>
          <a:p>
            <a:r>
              <a:rPr lang="zh-CN" altLang="en-US" dirty="0"/>
              <a:t>       本例中的数据是有</a:t>
            </a:r>
            <a:r>
              <a:rPr lang="en-US" altLang="zh-CN" dirty="0"/>
              <a:t>4</a:t>
            </a:r>
            <a:r>
              <a:rPr lang="zh-CN" altLang="en-US" dirty="0"/>
              <a:t>个波段，每个波段</a:t>
            </a:r>
            <a:r>
              <a:rPr lang="en-US" altLang="zh-CN" dirty="0"/>
              <a:t>4</a:t>
            </a:r>
            <a:r>
              <a:rPr lang="zh-CN" altLang="en-US" dirty="0"/>
              <a:t>片。其中，以“</a:t>
            </a:r>
            <a:r>
              <a:rPr lang="en-US" altLang="zh-CN" dirty="0"/>
              <a:t>2-1</a:t>
            </a:r>
            <a:r>
              <a:rPr lang="zh-CN" altLang="en-US" dirty="0"/>
              <a:t>”为例，前面的“</a:t>
            </a:r>
            <a:r>
              <a:rPr lang="en-US" altLang="zh-CN" dirty="0"/>
              <a:t>2</a:t>
            </a:r>
            <a:r>
              <a:rPr lang="zh-CN" altLang="en-US" dirty="0"/>
              <a:t>”代表波段数，后面的“</a:t>
            </a:r>
            <a:r>
              <a:rPr lang="en-US" altLang="zh-CN" dirty="0"/>
              <a:t>1</a:t>
            </a:r>
            <a:r>
              <a:rPr lang="zh-CN" altLang="en-US" dirty="0"/>
              <a:t>”代表片数，因此“</a:t>
            </a:r>
            <a:r>
              <a:rPr lang="en-US" altLang="zh-CN" dirty="0"/>
              <a:t>2-1</a:t>
            </a:r>
            <a:r>
              <a:rPr lang="zh-CN" altLang="en-US" dirty="0"/>
              <a:t>”这个文件夹保存的是第二波段第一片的定标中间结果。</a:t>
            </a:r>
          </a:p>
        </p:txBody>
      </p:sp>
    </p:spTree>
    <p:extLst>
      <p:ext uri="{BB962C8B-B14F-4D97-AF65-F5344CB8AC3E}">
        <p14:creationId xmlns:p14="http://schemas.microsoft.com/office/powerpoint/2010/main" val="92618497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4932040" y="0"/>
            <a:ext cx="3825951" cy="6858000"/>
          </a:xfrm>
          <a:prstGeom prst="rect">
            <a:avLst/>
          </a:prstGeom>
        </p:spPr>
      </p:pic>
      <p:sp>
        <p:nvSpPr>
          <p:cNvPr id="4" name="标题 1"/>
          <p:cNvSpPr>
            <a:spLocks noGrp="1"/>
          </p:cNvSpPr>
          <p:nvPr>
            <p:ph type="title"/>
          </p:nvPr>
        </p:nvSpPr>
        <p:spPr>
          <a:xfrm>
            <a:off x="67" y="115188"/>
            <a:ext cx="8675593" cy="649372"/>
          </a:xfrm>
        </p:spPr>
        <p:txBody>
          <a:bodyPr/>
          <a:lstStyle/>
          <a:p>
            <a:r>
              <a:rPr lang="en-US" altLang="zh-CN" dirty="0"/>
              <a:t>3.6 </a:t>
            </a:r>
            <a:r>
              <a:rPr lang="zh-CN" altLang="en-US" dirty="0"/>
              <a:t>多光谱波段间相对定标操作详解</a:t>
            </a:r>
          </a:p>
        </p:txBody>
      </p:sp>
      <p:sp>
        <p:nvSpPr>
          <p:cNvPr id="8" name="矩形 7"/>
          <p:cNvSpPr/>
          <p:nvPr/>
        </p:nvSpPr>
        <p:spPr bwMode="auto">
          <a:xfrm>
            <a:off x="6444208" y="4797152"/>
            <a:ext cx="1584176" cy="749129"/>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5" name="矩形 4"/>
          <p:cNvSpPr/>
          <p:nvPr/>
        </p:nvSpPr>
        <p:spPr>
          <a:xfrm>
            <a:off x="33164" y="2780928"/>
            <a:ext cx="6195020" cy="646331"/>
          </a:xfrm>
          <a:prstGeom prst="rect">
            <a:avLst/>
          </a:prstGeom>
        </p:spPr>
        <p:txBody>
          <a:bodyPr wrap="square">
            <a:spAutoFit/>
          </a:bodyPr>
          <a:lstStyle/>
          <a:p>
            <a:r>
              <a:rPr lang="zh-CN" altLang="en-US" b="1" dirty="0">
                <a:solidFill>
                  <a:srgbClr val="C00000"/>
                </a:solidFill>
                <a:latin typeface="微软雅黑" pitchFamily="34" charset="-122"/>
                <a:ea typeface="微软雅黑" pitchFamily="34" charset="-122"/>
              </a:rPr>
              <a:t>       得到初始的多光谱相机文件后，接下来只要手动修改相机文件虚拟片参数即可得到最终的相机文件。</a:t>
            </a:r>
            <a:endParaRPr lang="zh-CN" altLang="en-US" dirty="0"/>
          </a:p>
        </p:txBody>
      </p:sp>
    </p:spTree>
    <p:extLst>
      <p:ext uri="{BB962C8B-B14F-4D97-AF65-F5344CB8AC3E}">
        <p14:creationId xmlns:p14="http://schemas.microsoft.com/office/powerpoint/2010/main" val="196952462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5"/>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几何定标的原理</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几何定标的流程</a:t>
              </a:r>
              <a:endParaRPr lang="zh-CN" altLang="zh-CN"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几何定标的方法</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04217131"/>
      </p:ext>
    </p:extLst>
  </p:cSld>
  <p:clrMapOvr>
    <a:masterClrMapping/>
  </p:clrMapOvr>
  <p:transition advTm="4321"/>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3.6 </a:t>
            </a:r>
            <a:r>
              <a:rPr lang="zh-CN" altLang="en-US" dirty="0"/>
              <a:t>多光谱波段间相对定标操作详解</a:t>
            </a:r>
          </a:p>
        </p:txBody>
      </p:sp>
      <p:sp>
        <p:nvSpPr>
          <p:cNvPr id="5" name="矩形 4"/>
          <p:cNvSpPr/>
          <p:nvPr/>
        </p:nvSpPr>
        <p:spPr>
          <a:xfrm>
            <a:off x="67" y="980728"/>
            <a:ext cx="8964421" cy="1754326"/>
          </a:xfrm>
          <a:prstGeom prst="rect">
            <a:avLst/>
          </a:prstGeom>
        </p:spPr>
        <p:txBody>
          <a:bodyPr wrap="square">
            <a:spAutoFit/>
          </a:bodyPr>
          <a:lstStyle/>
          <a:p>
            <a:pPr>
              <a:lnSpc>
                <a:spcPct val="150000"/>
              </a:lnSpc>
            </a:pPr>
            <a:r>
              <a:rPr lang="zh-CN" altLang="en-US" b="1" dirty="0">
                <a:latin typeface="微软雅黑" pitchFamily="34" charset="-122"/>
                <a:ea typeface="微软雅黑" pitchFamily="34" charset="-122"/>
              </a:rPr>
              <a:t>       打开“</a:t>
            </a:r>
            <a:r>
              <a:rPr lang="en-US" altLang="zh-CN" b="1" dirty="0">
                <a:latin typeface="微软雅黑" pitchFamily="34" charset="-122"/>
                <a:ea typeface="微软雅黑" pitchFamily="34" charset="-122"/>
              </a:rPr>
              <a:t>Result</a:t>
            </a:r>
            <a:r>
              <a:rPr lang="zh-CN" altLang="en-US" b="1" dirty="0">
                <a:latin typeface="微软雅黑" pitchFamily="34" charset="-122"/>
                <a:ea typeface="微软雅黑" pitchFamily="34" charset="-122"/>
              </a:rPr>
              <a:t>”中得到的初始的相机文件，虚拟片（</a:t>
            </a:r>
            <a:r>
              <a:rPr lang="en-US" altLang="zh-CN" b="1" dirty="0" err="1">
                <a:latin typeface="微软雅黑" pitchFamily="34" charset="-122"/>
                <a:ea typeface="微软雅黑" pitchFamily="34" charset="-122"/>
              </a:rPr>
              <a:t>iCCD</a:t>
            </a:r>
            <a:r>
              <a:rPr lang="en-US" altLang="zh-CN" b="1" dirty="0">
                <a:latin typeface="微软雅黑" pitchFamily="34" charset="-122"/>
                <a:ea typeface="微软雅黑" pitchFamily="34" charset="-122"/>
              </a:rPr>
              <a:t> = 0</a:t>
            </a:r>
            <a:r>
              <a:rPr lang="zh-CN" altLang="en-US" b="1" dirty="0">
                <a:latin typeface="微软雅黑" pitchFamily="34" charset="-122"/>
                <a:ea typeface="微软雅黑" pitchFamily="34" charset="-122"/>
              </a:rPr>
              <a:t>）修改的方法为：</a:t>
            </a:r>
            <a:r>
              <a:rPr lang="en-US" altLang="zh-CN" b="1" dirty="0" err="1">
                <a:solidFill>
                  <a:srgbClr val="FF0000"/>
                </a:solidFill>
                <a:latin typeface="微软雅黑" pitchFamily="34" charset="-122"/>
                <a:ea typeface="微软雅黑" pitchFamily="34" charset="-122"/>
              </a:rPr>
              <a:t>LookAngleX</a:t>
            </a:r>
            <a:r>
              <a:rPr lang="zh-CN" altLang="en-US" b="1" dirty="0">
                <a:solidFill>
                  <a:srgbClr val="FF0000"/>
                </a:solidFill>
                <a:latin typeface="微软雅黑" pitchFamily="34" charset="-122"/>
                <a:ea typeface="微软雅黑" pitchFamily="34" charset="-122"/>
              </a:rPr>
              <a:t>的第一个值</a:t>
            </a:r>
            <a:r>
              <a:rPr lang="zh-CN" altLang="en-US" b="1" dirty="0">
                <a:latin typeface="微软雅黑" pitchFamily="34" charset="-122"/>
                <a:ea typeface="微软雅黑" pitchFamily="34" charset="-122"/>
              </a:rPr>
              <a:t>为</a:t>
            </a:r>
            <a:r>
              <a:rPr lang="zh-CN" altLang="en-US" b="1" dirty="0">
                <a:solidFill>
                  <a:srgbClr val="FF0000"/>
                </a:solidFill>
                <a:latin typeface="微软雅黑" pitchFamily="34" charset="-122"/>
                <a:ea typeface="微软雅黑" pitchFamily="34" charset="-122"/>
              </a:rPr>
              <a:t>主波段各片中</a:t>
            </a:r>
            <a:r>
              <a:rPr lang="zh-CN" altLang="en-US" b="1" dirty="0">
                <a:latin typeface="微软雅黑" pitchFamily="34" charset="-122"/>
                <a:ea typeface="微软雅黑" pitchFamily="34" charset="-122"/>
              </a:rPr>
              <a:t>的</a:t>
            </a:r>
            <a:r>
              <a:rPr lang="en-US" altLang="zh-CN" b="1" dirty="0" err="1">
                <a:solidFill>
                  <a:srgbClr val="FF0000"/>
                </a:solidFill>
                <a:latin typeface="微软雅黑" pitchFamily="34" charset="-122"/>
                <a:ea typeface="微软雅黑" pitchFamily="34" charset="-122"/>
              </a:rPr>
              <a:t>LookAngleX</a:t>
            </a:r>
            <a:r>
              <a:rPr lang="zh-CN" altLang="en-US" b="1" dirty="0">
                <a:solidFill>
                  <a:srgbClr val="FF0000"/>
                </a:solidFill>
                <a:latin typeface="微软雅黑" pitchFamily="34" charset="-122"/>
                <a:ea typeface="微软雅黑" pitchFamily="34" charset="-122"/>
              </a:rPr>
              <a:t>中的最大值</a:t>
            </a:r>
            <a:r>
              <a:rPr lang="zh-CN" altLang="en-US" b="1" dirty="0">
                <a:latin typeface="微软雅黑" pitchFamily="34" charset="-122"/>
                <a:ea typeface="微软雅黑" pitchFamily="34" charset="-122"/>
              </a:rPr>
              <a:t>；</a:t>
            </a:r>
            <a:r>
              <a:rPr lang="en-US" altLang="zh-CN" b="1" dirty="0" err="1">
                <a:solidFill>
                  <a:srgbClr val="FF0000"/>
                </a:solidFill>
                <a:latin typeface="微软雅黑" pitchFamily="34" charset="-122"/>
                <a:ea typeface="微软雅黑" pitchFamily="34" charset="-122"/>
              </a:rPr>
              <a:t>LookAngleY</a:t>
            </a:r>
            <a:r>
              <a:rPr lang="zh-CN" altLang="en-US" b="1" dirty="0">
                <a:solidFill>
                  <a:srgbClr val="FF0000"/>
                </a:solidFill>
                <a:latin typeface="微软雅黑" pitchFamily="34" charset="-122"/>
                <a:ea typeface="微软雅黑" pitchFamily="34" charset="-122"/>
              </a:rPr>
              <a:t>的第一个值</a:t>
            </a:r>
            <a:r>
              <a:rPr lang="zh-CN" altLang="en-US" b="1" dirty="0">
                <a:latin typeface="微软雅黑" pitchFamily="34" charset="-122"/>
                <a:ea typeface="微软雅黑" pitchFamily="34" charset="-122"/>
              </a:rPr>
              <a:t>为</a:t>
            </a:r>
            <a:r>
              <a:rPr lang="zh-CN" altLang="en-US" b="1" dirty="0">
                <a:solidFill>
                  <a:srgbClr val="FF0000"/>
                </a:solidFill>
                <a:latin typeface="微软雅黑" pitchFamily="34" charset="-122"/>
                <a:ea typeface="微软雅黑" pitchFamily="34" charset="-122"/>
              </a:rPr>
              <a:t>主波段第一片</a:t>
            </a:r>
            <a:r>
              <a:rPr lang="zh-CN" altLang="en-US" b="1" dirty="0">
                <a:latin typeface="微软雅黑" pitchFamily="34" charset="-122"/>
                <a:ea typeface="微软雅黑" pitchFamily="34" charset="-122"/>
              </a:rPr>
              <a:t>的</a:t>
            </a:r>
            <a:r>
              <a:rPr lang="en-US" altLang="zh-CN" b="1" dirty="0" err="1">
                <a:solidFill>
                  <a:srgbClr val="FF0000"/>
                </a:solidFill>
                <a:latin typeface="微软雅黑" pitchFamily="34" charset="-122"/>
                <a:ea typeface="微软雅黑" pitchFamily="34" charset="-122"/>
              </a:rPr>
              <a:t>LookAngleY</a:t>
            </a:r>
            <a:r>
              <a:rPr lang="zh-CN" altLang="en-US" b="1" dirty="0">
                <a:solidFill>
                  <a:srgbClr val="FF0000"/>
                </a:solidFill>
                <a:latin typeface="微软雅黑" pitchFamily="34" charset="-122"/>
                <a:ea typeface="微软雅黑" pitchFamily="34" charset="-122"/>
              </a:rPr>
              <a:t>的第一个值</a:t>
            </a:r>
            <a:r>
              <a:rPr lang="zh-CN" altLang="en-US" b="1" dirty="0">
                <a:latin typeface="微软雅黑" pitchFamily="34" charset="-122"/>
                <a:ea typeface="微软雅黑" pitchFamily="34" charset="-122"/>
              </a:rPr>
              <a:t>，</a:t>
            </a:r>
            <a:r>
              <a:rPr lang="en-US" altLang="zh-CN" b="1" dirty="0" err="1">
                <a:solidFill>
                  <a:srgbClr val="FF0000"/>
                </a:solidFill>
                <a:latin typeface="微软雅黑" pitchFamily="34" charset="-122"/>
                <a:ea typeface="微软雅黑" pitchFamily="34" charset="-122"/>
              </a:rPr>
              <a:t>LookAngleY</a:t>
            </a:r>
            <a:r>
              <a:rPr lang="zh-CN" altLang="en-US" b="1" dirty="0">
                <a:solidFill>
                  <a:srgbClr val="FF0000"/>
                </a:solidFill>
                <a:latin typeface="微软雅黑" pitchFamily="34" charset="-122"/>
                <a:ea typeface="微软雅黑" pitchFamily="34" charset="-122"/>
              </a:rPr>
              <a:t>的第二个值</a:t>
            </a:r>
            <a:r>
              <a:rPr lang="zh-CN" altLang="en-US" b="1" dirty="0">
                <a:latin typeface="微软雅黑" pitchFamily="34" charset="-122"/>
                <a:ea typeface="微软雅黑" pitchFamily="34" charset="-122"/>
              </a:rPr>
              <a:t>为</a:t>
            </a:r>
            <a:r>
              <a:rPr lang="zh-CN" altLang="en-US" b="1" dirty="0">
                <a:solidFill>
                  <a:srgbClr val="FF0000"/>
                </a:solidFill>
                <a:latin typeface="微软雅黑" pitchFamily="34" charset="-122"/>
                <a:ea typeface="微软雅黑" pitchFamily="34" charset="-122"/>
              </a:rPr>
              <a:t>主波段第二片</a:t>
            </a:r>
            <a:r>
              <a:rPr lang="zh-CN" altLang="en-US" b="1" dirty="0">
                <a:latin typeface="微软雅黑" pitchFamily="34" charset="-122"/>
                <a:ea typeface="微软雅黑" pitchFamily="34" charset="-122"/>
              </a:rPr>
              <a:t>的</a:t>
            </a:r>
            <a:r>
              <a:rPr lang="en-US" altLang="zh-CN" b="1" dirty="0" err="1">
                <a:solidFill>
                  <a:srgbClr val="FF0000"/>
                </a:solidFill>
                <a:latin typeface="微软雅黑" pitchFamily="34" charset="-122"/>
                <a:ea typeface="微软雅黑" pitchFamily="34" charset="-122"/>
              </a:rPr>
              <a:t>LookAngleY</a:t>
            </a:r>
            <a:r>
              <a:rPr lang="zh-CN" altLang="en-US" b="1" dirty="0">
                <a:solidFill>
                  <a:srgbClr val="FF0000"/>
                </a:solidFill>
                <a:latin typeface="微软雅黑" pitchFamily="34" charset="-122"/>
                <a:ea typeface="微软雅黑" pitchFamily="34" charset="-122"/>
              </a:rPr>
              <a:t>的第二个值</a:t>
            </a:r>
            <a:r>
              <a:rPr lang="zh-CN" altLang="en-US" b="1" dirty="0">
                <a:latin typeface="微软雅黑" pitchFamily="34" charset="-122"/>
                <a:ea typeface="微软雅黑" pitchFamily="34" charset="-122"/>
              </a:rPr>
              <a:t>。如下：</a:t>
            </a:r>
            <a:endParaRPr lang="zh-CN" altLang="en-US" dirty="0"/>
          </a:p>
        </p:txBody>
      </p:sp>
    </p:spTree>
    <p:extLst>
      <p:ext uri="{BB962C8B-B14F-4D97-AF65-F5344CB8AC3E}">
        <p14:creationId xmlns:p14="http://schemas.microsoft.com/office/powerpoint/2010/main" val="2174928083"/>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7" y="115188"/>
            <a:ext cx="8675593" cy="649372"/>
          </a:xfrm>
        </p:spPr>
        <p:txBody>
          <a:bodyPr/>
          <a:lstStyle/>
          <a:p>
            <a:r>
              <a:rPr lang="en-US" altLang="zh-CN" dirty="0"/>
              <a:t>3.6 </a:t>
            </a:r>
            <a:r>
              <a:rPr lang="zh-CN" altLang="en-US" dirty="0"/>
              <a:t>多光谱波段间相对定标操作详解</a:t>
            </a:r>
          </a:p>
        </p:txBody>
      </p:sp>
      <p:pic>
        <p:nvPicPr>
          <p:cNvPr id="6" name="图片 5"/>
          <p:cNvPicPr>
            <a:picLocks noChangeAspect="1"/>
          </p:cNvPicPr>
          <p:nvPr/>
        </p:nvPicPr>
        <p:blipFill>
          <a:blip r:embed="rId2"/>
          <a:stretch>
            <a:fillRect/>
          </a:stretch>
        </p:blipFill>
        <p:spPr>
          <a:xfrm>
            <a:off x="2843808" y="1530535"/>
            <a:ext cx="5980952" cy="6238095"/>
          </a:xfrm>
          <a:prstGeom prst="rect">
            <a:avLst/>
          </a:prstGeom>
        </p:spPr>
      </p:pic>
      <p:sp>
        <p:nvSpPr>
          <p:cNvPr id="2" name="文本框 1"/>
          <p:cNvSpPr txBox="1"/>
          <p:nvPr/>
        </p:nvSpPr>
        <p:spPr>
          <a:xfrm>
            <a:off x="-36512" y="3068960"/>
            <a:ext cx="2880320" cy="646331"/>
          </a:xfrm>
          <a:prstGeom prst="rect">
            <a:avLst/>
          </a:prstGeom>
          <a:noFill/>
        </p:spPr>
        <p:txBody>
          <a:bodyPr wrap="square" rtlCol="0">
            <a:spAutoFit/>
          </a:bodyPr>
          <a:lstStyle/>
          <a:p>
            <a:r>
              <a:rPr lang="zh-CN" altLang="en-US" dirty="0"/>
              <a:t>本例中第二波段为主波段，所以</a:t>
            </a:r>
            <a:r>
              <a:rPr lang="en-US" altLang="zh-CN" dirty="0" err="1"/>
              <a:t>iCCD</a:t>
            </a:r>
            <a:r>
              <a:rPr lang="zh-CN" altLang="en-US" dirty="0"/>
              <a:t>为</a:t>
            </a:r>
            <a:r>
              <a:rPr lang="en-US" altLang="zh-CN" dirty="0"/>
              <a:t>5</a:t>
            </a:r>
            <a:r>
              <a:rPr lang="zh-CN" altLang="en-US" dirty="0"/>
              <a:t>到</a:t>
            </a:r>
            <a:r>
              <a:rPr lang="en-US" altLang="zh-CN" dirty="0"/>
              <a:t>8</a:t>
            </a:r>
            <a:endParaRPr lang="zh-CN" altLang="en-US" dirty="0"/>
          </a:p>
        </p:txBody>
      </p:sp>
      <p:sp>
        <p:nvSpPr>
          <p:cNvPr id="8" name="矩形 7"/>
          <p:cNvSpPr/>
          <p:nvPr/>
        </p:nvSpPr>
        <p:spPr bwMode="auto">
          <a:xfrm>
            <a:off x="3851920" y="5832593"/>
            <a:ext cx="2304256" cy="157455"/>
          </a:xfrm>
          <a:prstGeom prst="rect">
            <a:avLst/>
          </a:prstGeom>
          <a:no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pic>
        <p:nvPicPr>
          <p:cNvPr id="11" name="图片 10"/>
          <p:cNvPicPr>
            <a:picLocks noChangeAspect="1"/>
          </p:cNvPicPr>
          <p:nvPr/>
        </p:nvPicPr>
        <p:blipFill>
          <a:blip r:embed="rId3"/>
          <a:stretch>
            <a:fillRect/>
          </a:stretch>
        </p:blipFill>
        <p:spPr>
          <a:xfrm>
            <a:off x="87552" y="44624"/>
            <a:ext cx="9144000" cy="1403458"/>
          </a:xfrm>
          <a:prstGeom prst="rect">
            <a:avLst/>
          </a:prstGeom>
        </p:spPr>
      </p:pic>
      <p:sp>
        <p:nvSpPr>
          <p:cNvPr id="7" name="矩形 6"/>
          <p:cNvSpPr/>
          <p:nvPr/>
        </p:nvSpPr>
        <p:spPr bwMode="auto">
          <a:xfrm>
            <a:off x="971600" y="1124744"/>
            <a:ext cx="2088232" cy="144016"/>
          </a:xfrm>
          <a:prstGeom prst="rect">
            <a:avLst/>
          </a:prstGeom>
          <a:no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0" name="矩形 9"/>
          <p:cNvSpPr/>
          <p:nvPr/>
        </p:nvSpPr>
        <p:spPr bwMode="auto">
          <a:xfrm>
            <a:off x="971600" y="1296600"/>
            <a:ext cx="2088232" cy="144016"/>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2" name="矩形 11"/>
          <p:cNvSpPr/>
          <p:nvPr/>
        </p:nvSpPr>
        <p:spPr bwMode="auto">
          <a:xfrm>
            <a:off x="3851920" y="2924944"/>
            <a:ext cx="2304256" cy="144016"/>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3" name="矩形 12"/>
          <p:cNvSpPr/>
          <p:nvPr/>
        </p:nvSpPr>
        <p:spPr bwMode="auto">
          <a:xfrm>
            <a:off x="3092928" y="1288216"/>
            <a:ext cx="1983128" cy="152400"/>
          </a:xfrm>
          <a:prstGeom prst="rect">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5" name="矩形 14"/>
          <p:cNvSpPr/>
          <p:nvPr/>
        </p:nvSpPr>
        <p:spPr bwMode="auto">
          <a:xfrm>
            <a:off x="6167940" y="4455550"/>
            <a:ext cx="2181441" cy="184404"/>
          </a:xfrm>
          <a:prstGeom prst="rect">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1478576796"/>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5"/>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几何定标的原理</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几何定标的流程</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4" y="1108064"/>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几何定标的方法</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65162919"/>
      </p:ext>
    </p:extLst>
  </p:cSld>
  <p:clrMapOvr>
    <a:masterClrMapping/>
  </p:clrMapOvr>
  <p:transition advTm="4321"/>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小结</a:t>
            </a:r>
          </a:p>
        </p:txBody>
      </p:sp>
      <p:sp>
        <p:nvSpPr>
          <p:cNvPr id="3" name="文本框 2"/>
          <p:cNvSpPr txBox="1"/>
          <p:nvPr/>
        </p:nvSpPr>
        <p:spPr>
          <a:xfrm>
            <a:off x="363439" y="1268760"/>
            <a:ext cx="8673057" cy="2862322"/>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400" dirty="0">
                <a:solidFill>
                  <a:schemeClr val="accent6"/>
                </a:solidFill>
              </a:rPr>
              <a:t>本章主要介绍了光学卫星在轨几何定标的原理、主要流程和方法。</a:t>
            </a:r>
            <a:endParaRPr lang="en-US" altLang="zh-CN" sz="2400" dirty="0">
              <a:solidFill>
                <a:schemeClr val="accent6"/>
              </a:solidFill>
            </a:endParaRPr>
          </a:p>
          <a:p>
            <a:pPr marL="342900" indent="-342900">
              <a:lnSpc>
                <a:spcPct val="150000"/>
              </a:lnSpc>
              <a:buFont typeface="Wingdings" panose="05000000000000000000" pitchFamily="2" charset="2"/>
              <a:buChar char="p"/>
            </a:pPr>
            <a:r>
              <a:rPr lang="zh-CN" altLang="en-US" sz="2400" dirty="0">
                <a:solidFill>
                  <a:schemeClr val="accent6"/>
                </a:solidFill>
              </a:rPr>
              <a:t>接下来一章主要内容是介绍光学卫星在轨辐射定标和辐射校正的原理和方法。最后一章的主要内容是介绍系统的详细操作方法以及精度测试的原理与方法。</a:t>
            </a:r>
            <a:endParaRPr lang="en-US" altLang="zh-CN" sz="2400" dirty="0">
              <a:solidFill>
                <a:schemeClr val="accent6"/>
              </a:solidFill>
            </a:endParaRPr>
          </a:p>
        </p:txBody>
      </p:sp>
    </p:spTree>
    <p:extLst>
      <p:ext uri="{BB962C8B-B14F-4D97-AF65-F5344CB8AC3E}">
        <p14:creationId xmlns:p14="http://schemas.microsoft.com/office/powerpoint/2010/main" val="56124544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几何定标基本流程和分类</a:t>
            </a:r>
          </a:p>
        </p:txBody>
      </p:sp>
      <p:pic>
        <p:nvPicPr>
          <p:cNvPr id="7" name="图片 6"/>
          <p:cNvPicPr>
            <a:picLocks noChangeAspect="1"/>
          </p:cNvPicPr>
          <p:nvPr/>
        </p:nvPicPr>
        <p:blipFill>
          <a:blip r:embed="rId2"/>
          <a:stretch>
            <a:fillRect/>
          </a:stretch>
        </p:blipFill>
        <p:spPr>
          <a:xfrm>
            <a:off x="107504" y="1876126"/>
            <a:ext cx="4607100" cy="3154817"/>
          </a:xfrm>
          <a:prstGeom prst="rect">
            <a:avLst/>
          </a:prstGeom>
        </p:spPr>
      </p:pic>
      <p:sp>
        <p:nvSpPr>
          <p:cNvPr id="31" name="矩形 30"/>
          <p:cNvSpPr/>
          <p:nvPr/>
        </p:nvSpPr>
        <p:spPr>
          <a:xfrm>
            <a:off x="107504" y="1052736"/>
            <a:ext cx="4104456" cy="507831"/>
          </a:xfrm>
          <a:prstGeom prst="rect">
            <a:avLst/>
          </a:prstGeom>
        </p:spPr>
        <p:txBody>
          <a:bodyPr wrap="square">
            <a:spAutoFit/>
          </a:bodyPr>
          <a:lstStyle/>
          <a:p>
            <a:pPr>
              <a:lnSpc>
                <a:spcPct val="150000"/>
              </a:lnSpc>
            </a:pPr>
            <a:r>
              <a:rPr lang="zh-CN" altLang="en-US" b="1" kern="100" dirty="0">
                <a:solidFill>
                  <a:schemeClr val="accent6"/>
                </a:solidFill>
                <a:latin typeface="+mn-ea"/>
                <a:cs typeface="Times New Roman" panose="02020603050405020304" pitchFamily="18" charset="0"/>
              </a:rPr>
              <a:t>光学卫星几何定标基本流程如下所示：</a:t>
            </a:r>
          </a:p>
        </p:txBody>
      </p:sp>
      <p:sp>
        <p:nvSpPr>
          <p:cNvPr id="33" name="矩形 32"/>
          <p:cNvSpPr/>
          <p:nvPr/>
        </p:nvSpPr>
        <p:spPr>
          <a:xfrm>
            <a:off x="4684178" y="2276872"/>
            <a:ext cx="4104456" cy="3416320"/>
          </a:xfrm>
          <a:prstGeom prst="rect">
            <a:avLst/>
          </a:prstGeom>
        </p:spPr>
        <p:txBody>
          <a:bodyPr wrap="square">
            <a:spAutoFit/>
          </a:bodyPr>
          <a:lstStyle/>
          <a:p>
            <a:pPr>
              <a:lnSpc>
                <a:spcPct val="150000"/>
              </a:lnSpc>
            </a:pPr>
            <a:r>
              <a:rPr lang="zh-CN" altLang="en-US" b="1" kern="100" dirty="0">
                <a:solidFill>
                  <a:schemeClr val="accent6"/>
                </a:solidFill>
                <a:latin typeface="+mn-ea"/>
                <a:cs typeface="Times New Roman" panose="02020603050405020304" pitchFamily="18" charset="0"/>
              </a:rPr>
              <a:t>       针对卫星的全色和多光谱载荷，需要保证</a:t>
            </a:r>
            <a:r>
              <a:rPr lang="zh-CN" altLang="en-US" b="1" kern="100" dirty="0">
                <a:solidFill>
                  <a:srgbClr val="FF0000"/>
                </a:solidFill>
                <a:latin typeface="+mn-ea"/>
                <a:cs typeface="Times New Roman" panose="02020603050405020304" pitchFamily="18" charset="0"/>
              </a:rPr>
              <a:t>全色影像的外部和内部精度</a:t>
            </a:r>
            <a:r>
              <a:rPr lang="zh-CN" altLang="en-US" b="1" kern="100" dirty="0">
                <a:solidFill>
                  <a:schemeClr val="accent6"/>
                </a:solidFill>
                <a:latin typeface="+mn-ea"/>
                <a:cs typeface="Times New Roman" panose="02020603050405020304" pitchFamily="18" charset="0"/>
              </a:rPr>
              <a:t>、</a:t>
            </a:r>
            <a:r>
              <a:rPr lang="zh-CN" altLang="en-US" b="1" kern="100" dirty="0">
                <a:solidFill>
                  <a:srgbClr val="FF0000"/>
                </a:solidFill>
                <a:latin typeface="+mn-ea"/>
                <a:cs typeface="Times New Roman" panose="02020603050405020304" pitchFamily="18" charset="0"/>
              </a:rPr>
              <a:t>全色和多光谱影像之间的相对精度</a:t>
            </a:r>
            <a:r>
              <a:rPr lang="zh-CN" altLang="en-US" b="1" kern="100" dirty="0">
                <a:solidFill>
                  <a:schemeClr val="accent6"/>
                </a:solidFill>
                <a:latin typeface="+mn-ea"/>
                <a:cs typeface="Times New Roman" panose="02020603050405020304" pitchFamily="18" charset="0"/>
              </a:rPr>
              <a:t>以及</a:t>
            </a:r>
            <a:r>
              <a:rPr lang="zh-CN" altLang="en-US" b="1" kern="100" dirty="0">
                <a:solidFill>
                  <a:srgbClr val="FF0000"/>
                </a:solidFill>
                <a:latin typeface="+mn-ea"/>
                <a:cs typeface="Times New Roman" panose="02020603050405020304" pitchFamily="18" charset="0"/>
              </a:rPr>
              <a:t>多光谱影像波段间的配准精度</a:t>
            </a:r>
            <a:r>
              <a:rPr lang="zh-CN" altLang="en-US" b="1" kern="100" dirty="0">
                <a:solidFill>
                  <a:schemeClr val="accent6"/>
                </a:solidFill>
                <a:latin typeface="+mn-ea"/>
                <a:cs typeface="Times New Roman" panose="02020603050405020304" pitchFamily="18" charset="0"/>
              </a:rPr>
              <a:t>。</a:t>
            </a:r>
            <a:endParaRPr lang="en-US" altLang="zh-CN" b="1" kern="100" dirty="0">
              <a:solidFill>
                <a:schemeClr val="accent6"/>
              </a:solidFill>
              <a:latin typeface="+mn-ea"/>
              <a:cs typeface="Times New Roman" panose="02020603050405020304" pitchFamily="18" charset="0"/>
            </a:endParaRPr>
          </a:p>
          <a:p>
            <a:pPr>
              <a:lnSpc>
                <a:spcPct val="150000"/>
              </a:lnSpc>
            </a:pPr>
            <a:r>
              <a:rPr lang="en-US" altLang="zh-CN" b="1" kern="100" dirty="0">
                <a:solidFill>
                  <a:schemeClr val="accent6"/>
                </a:solidFill>
                <a:latin typeface="+mn-ea"/>
                <a:cs typeface="Times New Roman" panose="02020603050405020304" pitchFamily="18" charset="0"/>
              </a:rPr>
              <a:t>       </a:t>
            </a:r>
            <a:r>
              <a:rPr lang="zh-CN" altLang="en-US" b="1" kern="100" dirty="0">
                <a:solidFill>
                  <a:schemeClr val="accent6"/>
                </a:solidFill>
                <a:latin typeface="+mn-ea"/>
                <a:cs typeface="Times New Roman" panose="02020603050405020304" pitchFamily="18" charset="0"/>
              </a:rPr>
              <a:t>因此，光学几何定标分为以下三个大的流程：</a:t>
            </a:r>
            <a:r>
              <a:rPr lang="zh-CN" altLang="en-US" b="1" kern="100" dirty="0">
                <a:solidFill>
                  <a:srgbClr val="FF0000"/>
                </a:solidFill>
                <a:latin typeface="+mn-ea"/>
                <a:cs typeface="Times New Roman" panose="02020603050405020304" pitchFamily="18" charset="0"/>
              </a:rPr>
              <a:t>全色相机绝对定标</a:t>
            </a:r>
            <a:r>
              <a:rPr lang="zh-CN" altLang="en-US" b="1" kern="100" dirty="0">
                <a:solidFill>
                  <a:schemeClr val="accent6"/>
                </a:solidFill>
                <a:latin typeface="+mn-ea"/>
                <a:cs typeface="Times New Roman" panose="02020603050405020304" pitchFamily="18" charset="0"/>
              </a:rPr>
              <a:t>、</a:t>
            </a:r>
            <a:r>
              <a:rPr lang="zh-CN" altLang="en-US" b="1" kern="100" dirty="0">
                <a:solidFill>
                  <a:srgbClr val="FF0000"/>
                </a:solidFill>
                <a:latin typeface="+mn-ea"/>
                <a:cs typeface="Times New Roman" panose="02020603050405020304" pitchFamily="18" charset="0"/>
              </a:rPr>
              <a:t>全色和多光谱相机相对定标</a:t>
            </a:r>
            <a:r>
              <a:rPr lang="zh-CN" altLang="en-US" b="1" kern="100" dirty="0">
                <a:solidFill>
                  <a:schemeClr val="accent6"/>
                </a:solidFill>
                <a:latin typeface="+mn-ea"/>
                <a:cs typeface="Times New Roman" panose="02020603050405020304" pitchFamily="18" charset="0"/>
              </a:rPr>
              <a:t>和</a:t>
            </a:r>
            <a:r>
              <a:rPr lang="zh-CN" altLang="en-US" b="1" kern="100" dirty="0">
                <a:solidFill>
                  <a:srgbClr val="FF0000"/>
                </a:solidFill>
                <a:latin typeface="+mn-ea"/>
                <a:cs typeface="Times New Roman" panose="02020603050405020304" pitchFamily="18" charset="0"/>
              </a:rPr>
              <a:t>多光谱相机波段间相对定标</a:t>
            </a:r>
            <a:r>
              <a:rPr lang="zh-CN" altLang="en-US" b="1" kern="100" dirty="0">
                <a:solidFill>
                  <a:schemeClr val="accent6"/>
                </a:solidFill>
                <a:latin typeface="+mn-ea"/>
                <a:cs typeface="Times New Roman" panose="02020603050405020304" pitchFamily="18" charset="0"/>
              </a:rPr>
              <a:t>。</a:t>
            </a:r>
          </a:p>
        </p:txBody>
      </p:sp>
    </p:spTree>
    <p:extLst>
      <p:ext uri="{BB962C8B-B14F-4D97-AF65-F5344CB8AC3E}">
        <p14:creationId xmlns:p14="http://schemas.microsoft.com/office/powerpoint/2010/main" val="336044997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全色相机绝对定标</a:t>
            </a:r>
          </a:p>
        </p:txBody>
      </p:sp>
      <p:pic>
        <p:nvPicPr>
          <p:cNvPr id="6" name="图片 5"/>
          <p:cNvPicPr>
            <a:picLocks noChangeAspect="1"/>
          </p:cNvPicPr>
          <p:nvPr/>
        </p:nvPicPr>
        <p:blipFill>
          <a:blip r:embed="rId2"/>
          <a:stretch>
            <a:fillRect/>
          </a:stretch>
        </p:blipFill>
        <p:spPr>
          <a:xfrm>
            <a:off x="2915816" y="0"/>
            <a:ext cx="4287176" cy="6858000"/>
          </a:xfrm>
          <a:prstGeom prst="rect">
            <a:avLst/>
          </a:prstGeom>
        </p:spPr>
      </p:pic>
      <p:sp>
        <p:nvSpPr>
          <p:cNvPr id="10" name="矩形 9"/>
          <p:cNvSpPr/>
          <p:nvPr/>
        </p:nvSpPr>
        <p:spPr>
          <a:xfrm>
            <a:off x="107504" y="2564904"/>
            <a:ext cx="3672408" cy="2585323"/>
          </a:xfrm>
          <a:prstGeom prst="rect">
            <a:avLst/>
          </a:prstGeom>
        </p:spPr>
        <p:txBody>
          <a:bodyPr wrap="square">
            <a:spAutoFit/>
          </a:bodyPr>
          <a:lstStyle/>
          <a:p>
            <a:pPr>
              <a:lnSpc>
                <a:spcPct val="150000"/>
              </a:lnSpc>
            </a:pPr>
            <a:r>
              <a:rPr lang="zh-CN" altLang="en-US" b="1" kern="100" dirty="0">
                <a:solidFill>
                  <a:schemeClr val="accent6"/>
                </a:solidFill>
                <a:latin typeface="+mn-ea"/>
                <a:cs typeface="Times New Roman" panose="02020603050405020304" pitchFamily="18" charset="0"/>
              </a:rPr>
              <a:t>首先进行全色相机的绝对定标。需要</a:t>
            </a:r>
            <a:r>
              <a:rPr lang="zh-CN" altLang="en-US" b="1" kern="100" dirty="0">
                <a:solidFill>
                  <a:srgbClr val="FF0000"/>
                </a:solidFill>
                <a:latin typeface="+mn-ea"/>
                <a:cs typeface="Times New Roman" panose="02020603050405020304" pitchFamily="18" charset="0"/>
              </a:rPr>
              <a:t>初始的全色的相机文件</a:t>
            </a:r>
            <a:r>
              <a:rPr lang="zh-CN" altLang="en-US" b="1" kern="100" dirty="0">
                <a:solidFill>
                  <a:schemeClr val="accent6"/>
                </a:solidFill>
                <a:latin typeface="+mn-ea"/>
                <a:cs typeface="Times New Roman" panose="02020603050405020304" pitchFamily="18" charset="0"/>
              </a:rPr>
              <a:t>、</a:t>
            </a:r>
            <a:r>
              <a:rPr lang="zh-CN" altLang="en-US" b="1" kern="100" dirty="0">
                <a:solidFill>
                  <a:srgbClr val="FF0000"/>
                </a:solidFill>
                <a:latin typeface="+mn-ea"/>
                <a:cs typeface="Times New Roman" panose="02020603050405020304" pitchFamily="18" charset="0"/>
              </a:rPr>
              <a:t>分片的全色图像</a:t>
            </a:r>
            <a:r>
              <a:rPr lang="zh-CN" altLang="en-US" b="1" kern="100" dirty="0">
                <a:solidFill>
                  <a:schemeClr val="accent6"/>
                </a:solidFill>
                <a:latin typeface="+mn-ea"/>
                <a:cs typeface="Times New Roman" panose="02020603050405020304" pitchFamily="18" charset="0"/>
              </a:rPr>
              <a:t>、</a:t>
            </a:r>
            <a:r>
              <a:rPr lang="zh-CN" altLang="en-US" b="1" kern="100" dirty="0">
                <a:solidFill>
                  <a:srgbClr val="FF0000"/>
                </a:solidFill>
                <a:latin typeface="+mn-ea"/>
                <a:cs typeface="Times New Roman" panose="02020603050405020304" pitchFamily="18" charset="0"/>
              </a:rPr>
              <a:t>每个图像对应的</a:t>
            </a:r>
            <a:r>
              <a:rPr lang="en-US" altLang="zh-CN" b="1" kern="100" dirty="0">
                <a:solidFill>
                  <a:srgbClr val="FF0000"/>
                </a:solidFill>
                <a:latin typeface="+mn-ea"/>
                <a:cs typeface="Times New Roman" panose="02020603050405020304" pitchFamily="18" charset="0"/>
              </a:rPr>
              <a:t>aux</a:t>
            </a:r>
            <a:r>
              <a:rPr lang="zh-CN" altLang="en-US" b="1" kern="100" dirty="0">
                <a:solidFill>
                  <a:srgbClr val="FF0000"/>
                </a:solidFill>
                <a:latin typeface="+mn-ea"/>
                <a:cs typeface="Times New Roman" panose="02020603050405020304" pitchFamily="18" charset="0"/>
              </a:rPr>
              <a:t>辅助数据</a:t>
            </a:r>
            <a:r>
              <a:rPr lang="zh-CN" altLang="en-US" b="1" kern="100" dirty="0">
                <a:solidFill>
                  <a:schemeClr val="accent6"/>
                </a:solidFill>
                <a:latin typeface="+mn-ea"/>
                <a:cs typeface="Times New Roman" panose="02020603050405020304" pitchFamily="18" charset="0"/>
              </a:rPr>
              <a:t>以及</a:t>
            </a:r>
            <a:r>
              <a:rPr lang="zh-CN" altLang="en-US" b="1" kern="100" dirty="0">
                <a:solidFill>
                  <a:srgbClr val="FF0000"/>
                </a:solidFill>
                <a:latin typeface="+mn-ea"/>
                <a:cs typeface="Times New Roman" panose="02020603050405020304" pitchFamily="18" charset="0"/>
              </a:rPr>
              <a:t>高精度的参考</a:t>
            </a:r>
            <a:r>
              <a:rPr lang="en-US" altLang="zh-CN" b="1" kern="100" dirty="0">
                <a:solidFill>
                  <a:srgbClr val="FF0000"/>
                </a:solidFill>
                <a:latin typeface="+mn-ea"/>
                <a:cs typeface="Times New Roman" panose="02020603050405020304" pitchFamily="18" charset="0"/>
              </a:rPr>
              <a:t>DOM</a:t>
            </a:r>
            <a:r>
              <a:rPr lang="zh-CN" altLang="en-US" b="1" kern="100" dirty="0">
                <a:solidFill>
                  <a:srgbClr val="FF0000"/>
                </a:solidFill>
                <a:latin typeface="+mn-ea"/>
                <a:cs typeface="Times New Roman" panose="02020603050405020304" pitchFamily="18" charset="0"/>
              </a:rPr>
              <a:t>和</a:t>
            </a:r>
            <a:r>
              <a:rPr lang="en-US" altLang="zh-CN" b="1" kern="100" dirty="0">
                <a:solidFill>
                  <a:srgbClr val="FF0000"/>
                </a:solidFill>
                <a:latin typeface="+mn-ea"/>
                <a:cs typeface="Times New Roman" panose="02020603050405020304" pitchFamily="18" charset="0"/>
              </a:rPr>
              <a:t>DEM</a:t>
            </a:r>
            <a:r>
              <a:rPr lang="zh-CN" altLang="en-US" b="1" kern="100" dirty="0">
                <a:solidFill>
                  <a:srgbClr val="FF0000"/>
                </a:solidFill>
                <a:latin typeface="+mn-ea"/>
                <a:cs typeface="Times New Roman" panose="02020603050405020304" pitchFamily="18" charset="0"/>
              </a:rPr>
              <a:t>；</a:t>
            </a:r>
            <a:r>
              <a:rPr lang="zh-CN" altLang="en-US" b="1" kern="100" dirty="0">
                <a:latin typeface="+mn-ea"/>
                <a:cs typeface="Times New Roman" panose="02020603050405020304" pitchFamily="18" charset="0"/>
              </a:rPr>
              <a:t>最终得到定标后的全色相机文件。</a:t>
            </a:r>
          </a:p>
        </p:txBody>
      </p:sp>
    </p:spTree>
    <p:extLst>
      <p:ext uri="{BB962C8B-B14F-4D97-AF65-F5344CB8AC3E}">
        <p14:creationId xmlns:p14="http://schemas.microsoft.com/office/powerpoint/2010/main" val="3720683344"/>
      </p:ext>
    </p:extLst>
  </p:cSld>
  <p:clrMapOvr>
    <a:masterClrMapping/>
  </p:clrMapOvr>
  <p:transition/>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7_Copyright (c) 2007-2010 NordriDesign™ _light">
  <a:themeElements>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fontScheme name="1_Copyright (c) 2007-2010 NordriDesign™ _ligh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1131888" rtl="0" eaLnBrk="1" fontAlgn="base" latinLnBrk="0" hangingPunct="1">
          <a:lnSpc>
            <a:spcPct val="100000"/>
          </a:lnSpc>
          <a:spcBef>
            <a:spcPct val="0"/>
          </a:spcBef>
          <a:spcAft>
            <a:spcPct val="0"/>
          </a:spcAft>
          <a:buClrTx/>
          <a:buSzTx/>
          <a:buFontTx/>
          <a:buNone/>
          <a:tabLst/>
          <a:defRPr kumimoji="0" lang="zh-CN" altLang="en-US" sz="2200" b="0" i="0" u="none" strike="noStrike" cap="none" normalizeH="0" baseline="0" smtClean="0">
            <a:ln>
              <a:noFill/>
            </a:ln>
            <a:solidFill>
              <a:schemeClr val="tx1"/>
            </a:solidFill>
            <a:effectLst/>
            <a:latin typeface="Arial"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1131888" rtl="0" eaLnBrk="1" fontAlgn="base" latinLnBrk="0" hangingPunct="1">
          <a:lnSpc>
            <a:spcPct val="100000"/>
          </a:lnSpc>
          <a:spcBef>
            <a:spcPct val="0"/>
          </a:spcBef>
          <a:spcAft>
            <a:spcPct val="0"/>
          </a:spcAft>
          <a:buClrTx/>
          <a:buSzTx/>
          <a:buFontTx/>
          <a:buNone/>
          <a:tabLst/>
          <a:defRPr kumimoji="0" lang="zh-CN" altLang="en-US" sz="2200" b="0" i="0" u="none" strike="noStrike" cap="none" normalizeH="0" baseline="0" smtClean="0">
            <a:ln>
              <a:noFill/>
            </a:ln>
            <a:solidFill>
              <a:schemeClr val="tx1"/>
            </a:solidFill>
            <a:effectLst/>
            <a:latin typeface="Arial" pitchFamily="34" charset="0"/>
            <a:ea typeface="华文细黑" pitchFamily="2" charset="-122"/>
          </a:defRPr>
        </a:defPPr>
      </a:lstStyle>
    </a:lnDef>
  </a:objectDefaults>
  <a:extraClrSchemeLst>
    <a:extraClrScheme>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55195</TotalTime>
  <Words>4978</Words>
  <Application>Microsoft Office PowerPoint</Application>
  <PresentationFormat>全屏显示(4:3)</PresentationFormat>
  <Paragraphs>387</Paragraphs>
  <Slides>73</Slides>
  <Notes>9</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73</vt:i4>
      </vt:variant>
    </vt:vector>
  </HeadingPairs>
  <TitlesOfParts>
    <vt:vector size="82" baseType="lpstr">
      <vt:lpstr>华文细黑</vt:lpstr>
      <vt:lpstr>宋体</vt:lpstr>
      <vt:lpstr>微软雅黑</vt:lpstr>
      <vt:lpstr>Arial</vt:lpstr>
      <vt:lpstr>Calibri</vt:lpstr>
      <vt:lpstr>Times New Roman</vt:lpstr>
      <vt:lpstr>Wingdings</vt:lpstr>
      <vt:lpstr>默认设计模板</vt:lpstr>
      <vt:lpstr>27_Copyright (c) 2007-2010 NordriDesign™ _light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2.1 几何定标基本流程和分类</vt:lpstr>
      <vt:lpstr>2.2 全色相机绝对定标</vt:lpstr>
      <vt:lpstr>2.3 全色和多光谱相对定标</vt:lpstr>
      <vt:lpstr>2.4 多光谱波段间相对定标</vt:lpstr>
      <vt:lpstr>PowerPoint 演示文稿</vt:lpstr>
      <vt:lpstr>3.1 一些基本概念</vt:lpstr>
      <vt:lpstr>3.2 相机文件详解</vt:lpstr>
      <vt:lpstr>3.2 相机文件详解</vt:lpstr>
      <vt:lpstr>3.3 定标影像数据选取原则</vt:lpstr>
      <vt:lpstr>3.3 定标影像数据选取原则</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全色绝对定标操作详解</vt:lpstr>
      <vt:lpstr>3.4 全色和多光谱相对定标操作详解</vt:lpstr>
      <vt:lpstr>3.4 全色和多光谱相对定标操作详解</vt:lpstr>
      <vt:lpstr>3.4 全色和多光谱相对定标操作详解</vt:lpstr>
      <vt:lpstr>3.4 全色和多光谱相对定标操作详解</vt:lpstr>
      <vt:lpstr>3.4 全色绝对定标操作详解</vt:lpstr>
      <vt:lpstr>3.4 全色绝对定标操作详解</vt:lpstr>
      <vt:lpstr>3.4 全色绝对定标操作详解</vt:lpstr>
      <vt:lpstr>3.5 全色和多光谱相对定标操作详解</vt:lpstr>
      <vt:lpstr>3.5 全色绝对定标操作详解</vt:lpstr>
      <vt:lpstr>3.5 全色绝对定标操作详解</vt:lpstr>
      <vt:lpstr>3.5 全色和多光谱相对定标操作详解</vt:lpstr>
      <vt:lpstr>3.5 全色和多光谱相对定标操作详解</vt:lpstr>
      <vt:lpstr>3.5 全色绝对定标操作详解</vt:lpstr>
      <vt:lpstr>3.5 全色和多光谱相对定标操作详解</vt:lpstr>
      <vt:lpstr>3.5 全色绝对定标操作详解</vt:lpstr>
      <vt:lpstr>3.5 全色和多光谱相对定标操作详解</vt:lpstr>
      <vt:lpstr>3.5 全色绝对定标操作详解</vt:lpstr>
      <vt:lpstr>3.5 全色绝对定标操作详解</vt:lpstr>
      <vt:lpstr>3.5 全色绝对定标操作详解</vt:lpstr>
      <vt:lpstr>3.5 全色绝对定标操作详解</vt:lpstr>
      <vt:lpstr>3.5 全色和多光谱相对定标操作详解</vt:lpstr>
      <vt:lpstr>3.6 多光谱波段间相对定标操作详解</vt:lpstr>
      <vt:lpstr>3.4 全色和多光谱相对定标操作详解</vt:lpstr>
      <vt:lpstr>3.4 全色绝对定标操作详解</vt:lpstr>
      <vt:lpstr>3.6 多光谱波段间相对定标操作详解</vt:lpstr>
      <vt:lpstr>3.6 多光谱波段间相对定标操作详解</vt:lpstr>
      <vt:lpstr>3.6 多光谱波段间相对定标操作详解</vt:lpstr>
      <vt:lpstr>3.6 多光谱波段间相对定标操作详解</vt:lpstr>
      <vt:lpstr>3.6 多光谱波段间相对定标操作详解</vt:lpstr>
      <vt:lpstr>3.6 多光谱波段间相对定标操作详解</vt:lpstr>
      <vt:lpstr>PowerPoint 演示文稿</vt:lpstr>
      <vt:lpstr>4. 小结</vt:lpstr>
    </vt:vector>
  </TitlesOfParts>
  <Company>WHU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海量空间信息稀疏表征与在轨实时智能化处理</dc:title>
  <dc:creator>ZhuYing</dc:creator>
  <cp:lastModifiedBy>suger yao</cp:lastModifiedBy>
  <cp:revision>1977</cp:revision>
  <dcterms:created xsi:type="dcterms:W3CDTF">2013-08-20T01:39:05Z</dcterms:created>
  <dcterms:modified xsi:type="dcterms:W3CDTF">2017-06-14T02:14:32Z</dcterms:modified>
</cp:coreProperties>
</file>